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0"/>
  </p:notesMasterIdLst>
  <p:handoutMasterIdLst>
    <p:handoutMasterId r:id="rId21"/>
  </p:handoutMasterIdLst>
  <p:sldIdLst>
    <p:sldId id="3556" r:id="rId5"/>
    <p:sldId id="3541" r:id="rId6"/>
    <p:sldId id="3557" r:id="rId7"/>
    <p:sldId id="3540" r:id="rId8"/>
    <p:sldId id="3558" r:id="rId9"/>
    <p:sldId id="3543" r:id="rId10"/>
    <p:sldId id="3544" r:id="rId11"/>
    <p:sldId id="3545" r:id="rId12"/>
    <p:sldId id="3559" r:id="rId13"/>
    <p:sldId id="3548" r:id="rId14"/>
    <p:sldId id="3550" r:id="rId15"/>
    <p:sldId id="3551" r:id="rId16"/>
    <p:sldId id="3552" r:id="rId17"/>
    <p:sldId id="3553" r:id="rId18"/>
    <p:sldId id="3560" r:id="rId19"/>
  </p:sldIdLst>
  <p:sldSz cx="12171363" cy="6858000"/>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845" userDrawn="1">
          <p15:clr>
            <a:srgbClr val="A4A3A4"/>
          </p15:clr>
        </p15:guide>
        <p15:guide id="2" orient="horz" pos="3673">
          <p15:clr>
            <a:srgbClr val="A4A3A4"/>
          </p15:clr>
        </p15:guide>
        <p15:guide id="3" orient="horz" pos="4247" userDrawn="1">
          <p15:clr>
            <a:srgbClr val="A4A3A4"/>
          </p15:clr>
        </p15:guide>
        <p15:guide id="4" pos="4559" userDrawn="1">
          <p15:clr>
            <a:srgbClr val="A4A3A4"/>
          </p15:clr>
        </p15:guide>
        <p15:guide id="5" pos="7054" userDrawn="1">
          <p15:clr>
            <a:srgbClr val="A4A3A4"/>
          </p15:clr>
        </p15:guide>
        <p15:guide id="6" pos="386" userDrawn="1">
          <p15:clr>
            <a:srgbClr val="A4A3A4"/>
          </p15:clr>
        </p15:guide>
        <p15:guide id="7" pos="2072">
          <p15:clr>
            <a:srgbClr val="A4A3A4"/>
          </p15:clr>
        </p15:guide>
        <p15:guide id="8" orient="horz" pos="1253" userDrawn="1">
          <p15:clr>
            <a:srgbClr val="A4A3A4"/>
          </p15:clr>
        </p15:guide>
        <p15:guide id="9" orient="horz" pos="3657">
          <p15:clr>
            <a:srgbClr val="A4A3A4"/>
          </p15:clr>
        </p15:guide>
        <p15:guide id="10" orient="horz" pos="3385" userDrawn="1">
          <p15:clr>
            <a:srgbClr val="A4A3A4"/>
          </p15:clr>
        </p15:guide>
        <p15:guide id="11" pos="505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E717B-F732-4EB4-54A4-34BF5F136AA8}" name="TEN Sakaguchi" initials="TS" userId="TEN Sakaguch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F497D"/>
    <a:srgbClr val="DCE6F2"/>
    <a:srgbClr val="F90A0A"/>
    <a:srgbClr val="358CC9"/>
    <a:srgbClr val="8D8D8D"/>
    <a:srgbClr val="E6E6E6"/>
    <a:srgbClr val="3333CC"/>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123F5-89FE-3E49-B48C-086143EBCB48}" v="1" dt="2024-03-31T21:30:33.460"/>
    <p1510:client id="{72605584-B35D-4DAB-9EF3-8237269062BD}" v="129" dt="2024-04-01T05:27:47.457"/>
  </p1510:revLst>
</p1510:revInfo>
</file>

<file path=ppt/tableStyles.xml><?xml version="1.0" encoding="utf-8"?>
<a:tblStyleLst xmlns:a="http://schemas.openxmlformats.org/drawingml/2006/main" def="{5C22544A-7EE6-4342-B048-85BDC9FD1C3A}">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8" autoAdjust="0"/>
    <p:restoredTop sz="96327" autoAdjust="0"/>
  </p:normalViewPr>
  <p:slideViewPr>
    <p:cSldViewPr snapToObjects="1">
      <p:cViewPr varScale="1">
        <p:scale>
          <a:sx n="82" d="100"/>
          <a:sy n="82" d="100"/>
        </p:scale>
        <p:origin x="936" y="58"/>
      </p:cViewPr>
      <p:guideLst>
        <p:guide orient="horz" pos="845"/>
        <p:guide orient="horz" pos="3673"/>
        <p:guide orient="horz" pos="4247"/>
        <p:guide pos="4559"/>
        <p:guide pos="7054"/>
        <p:guide pos="386"/>
        <p:guide pos="2072"/>
        <p:guide orient="horz" pos="1253"/>
        <p:guide orient="horz" pos="3657"/>
        <p:guide orient="horz" pos="3385"/>
        <p:guide pos="50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88523" tIns="44262" rIns="88523" bIns="44262" rtlCol="0"/>
          <a:lstStyle>
            <a:lvl1pPr algn="l" eaLnBrk="1" hangingPunct="1">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88523" tIns="44262" rIns="88523" bIns="44262" rtlCol="0"/>
          <a:lstStyle>
            <a:lvl1pPr algn="r" eaLnBrk="1" hangingPunct="1">
              <a:defRPr sz="1200">
                <a:latin typeface="Arial" charset="0"/>
                <a:ea typeface="ＭＳ Ｐゴシック" pitchFamily="50" charset="-128"/>
              </a:defRPr>
            </a:lvl1pPr>
          </a:lstStyle>
          <a:p>
            <a:pPr>
              <a:defRPr/>
            </a:pPr>
            <a:fld id="{CA73EB74-24BC-4E82-905F-26AEE77E825D}" type="datetimeFigureOut">
              <a:rPr lang="ja-JP" altLang="en-US"/>
              <a:pPr>
                <a:defRPr/>
              </a:pPr>
              <a:t>2024/5/13</a:t>
            </a:fld>
            <a:endParaRPr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88523" tIns="44262" rIns="88523" bIns="44262" rtlCol="0" anchor="b"/>
          <a:lstStyle>
            <a:lvl1pPr algn="l" eaLnBrk="1" hangingPunct="1">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wrap="square" lIns="88523" tIns="44262" rIns="88523" bIns="44262" numCol="1" anchor="b" anchorCtr="0" compatLnSpc="1">
            <a:prstTxWarp prst="textNoShape">
              <a:avLst/>
            </a:prstTxWarp>
          </a:bodyPr>
          <a:lstStyle>
            <a:lvl1pPr algn="r" eaLnBrk="1" hangingPunct="1">
              <a:defRPr sz="1200">
                <a:latin typeface="Arial" pitchFamily="34" charset="0"/>
                <a:ea typeface="ＭＳ Ｐゴシック" pitchFamily="50" charset="-128"/>
              </a:defRPr>
            </a:lvl1pPr>
          </a:lstStyle>
          <a:p>
            <a:pPr>
              <a:defRPr/>
            </a:pPr>
            <a:fld id="{015E5FB0-555B-45C7-9D1C-20D810E5DF09}" type="slidenum">
              <a:rPr lang="ja-JP" altLang="en-US"/>
              <a:pPr>
                <a:defRPr/>
              </a:pPr>
              <a:t>‹#›</a:t>
            </a:fld>
            <a:endParaRPr lang="ja-JP" altLang="en-US"/>
          </a:p>
        </p:txBody>
      </p:sp>
    </p:spTree>
    <p:extLst>
      <p:ext uri="{BB962C8B-B14F-4D97-AF65-F5344CB8AC3E}">
        <p14:creationId xmlns:p14="http://schemas.microsoft.com/office/powerpoint/2010/main" val="531471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eaLnBrk="1" hangingPunct="1">
              <a:defRPr sz="1200">
                <a:latin typeface="Arial" pitchFamily="34" charset="0"/>
                <a:ea typeface="ＭＳ Ｐゴシック" pitchFamily="50" charset="-128"/>
              </a:defRPr>
            </a:lvl1pPr>
          </a:lstStyle>
          <a:p>
            <a:pPr>
              <a:defRPr/>
            </a:pPr>
            <a:endParaRPr lang="en-US" altLang="ja-JP"/>
          </a:p>
        </p:txBody>
      </p:sp>
      <p:sp>
        <p:nvSpPr>
          <p:cNvPr id="43011"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lgn="r" eaLnBrk="1" hangingPunct="1">
              <a:defRPr sz="1200">
                <a:latin typeface="Arial" pitchFamily="34" charset="0"/>
                <a:ea typeface="ＭＳ Ｐゴシック" pitchFamily="50" charset="-128"/>
              </a:defRPr>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8425" y="746125"/>
            <a:ext cx="66119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3014"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b" anchorCtr="0" compatLnSpc="1">
            <a:prstTxWarp prst="textNoShape">
              <a:avLst/>
            </a:prstTxWarp>
          </a:bodyPr>
          <a:lstStyle>
            <a:lvl1pPr eaLnBrk="1" hangingPunct="1">
              <a:defRPr sz="1200">
                <a:latin typeface="Arial" pitchFamily="34" charset="0"/>
                <a:ea typeface="ＭＳ Ｐゴシック" pitchFamily="50" charset="-128"/>
              </a:defRPr>
            </a:lvl1pPr>
          </a:lstStyle>
          <a:p>
            <a:pPr>
              <a:defRPr/>
            </a:pPr>
            <a:endParaRPr lang="en-US" altLang="ja-JP"/>
          </a:p>
        </p:txBody>
      </p:sp>
      <p:sp>
        <p:nvSpPr>
          <p:cNvPr id="43015"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b" anchorCtr="0" compatLnSpc="1">
            <a:prstTxWarp prst="textNoShape">
              <a:avLst/>
            </a:prstTxWarp>
          </a:bodyPr>
          <a:lstStyle>
            <a:lvl1pPr algn="r" eaLnBrk="1" hangingPunct="1">
              <a:defRPr sz="1200">
                <a:latin typeface="Arial" pitchFamily="34" charset="0"/>
                <a:ea typeface="ＭＳ Ｐゴシック" pitchFamily="50" charset="-128"/>
              </a:defRPr>
            </a:lvl1pPr>
          </a:lstStyle>
          <a:p>
            <a:pPr>
              <a:defRPr/>
            </a:pPr>
            <a:fld id="{7D8F766D-DEB1-495F-8D82-C99DDF8E13A8}" type="slidenum">
              <a:rPr lang="en-US" altLang="ja-JP"/>
              <a:pPr>
                <a:defRPr/>
              </a:pPr>
              <a:t>‹#›</a:t>
            </a:fld>
            <a:endParaRPr lang="en-US" altLang="ja-JP"/>
          </a:p>
        </p:txBody>
      </p:sp>
    </p:spTree>
    <p:extLst>
      <p:ext uri="{BB962C8B-B14F-4D97-AF65-F5344CB8AC3E}">
        <p14:creationId xmlns:p14="http://schemas.microsoft.com/office/powerpoint/2010/main" val="1493089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正方形/長方形 5"/>
          <p:cNvSpPr/>
          <p:nvPr userDrawn="1"/>
        </p:nvSpPr>
        <p:spPr>
          <a:xfrm flipH="1">
            <a:off x="465138" y="828675"/>
            <a:ext cx="11414125" cy="17463"/>
          </a:xfrm>
          <a:prstGeom prst="rect">
            <a:avLst/>
          </a:prstGeom>
          <a:gradFill flip="none" rotWithShape="1">
            <a:gsLst>
              <a:gs pos="0">
                <a:schemeClr val="bg1">
                  <a:lumMod val="6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タイトル 1">
            <a:extLst>
              <a:ext uri="{FF2B5EF4-FFF2-40B4-BE49-F238E27FC236}">
                <a16:creationId xmlns:a16="http://schemas.microsoft.com/office/drawing/2014/main" id="{FC717856-7797-97A6-0F57-A62DB6BD3721}"/>
              </a:ext>
            </a:extLst>
          </p:cNvPr>
          <p:cNvSpPr txBox="1">
            <a:spLocks/>
          </p:cNvSpPr>
          <p:nvPr userDrawn="1"/>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600" b="0" i="0" u="none" strike="noStrike" kern="0" cap="none" spc="0" normalizeH="0" baseline="0" noProof="0" dirty="0">
              <a:ln>
                <a:noFill/>
              </a:ln>
              <a:solidFill>
                <a:srgbClr val="FFFFFF"/>
              </a:solidFill>
              <a:effectLst/>
              <a:uLnTx/>
              <a:uFillTx/>
              <a:latin typeface="Calibri"/>
              <a:ea typeface="ＭＳ Ｐゴシック"/>
              <a:cs typeface="+mj-cs"/>
            </a:endParaRPr>
          </a:p>
        </p:txBody>
      </p:sp>
      <p:sp>
        <p:nvSpPr>
          <p:cNvPr id="13" name="正方形/長方形 12">
            <a:extLst>
              <a:ext uri="{FF2B5EF4-FFF2-40B4-BE49-F238E27FC236}">
                <a16:creationId xmlns:a16="http://schemas.microsoft.com/office/drawing/2014/main" id="{17939557-D828-0C73-DEF2-930B5710FA87}"/>
              </a:ext>
            </a:extLst>
          </p:cNvPr>
          <p:cNvSpPr/>
          <p:nvPr userDrawn="1"/>
        </p:nvSpPr>
        <p:spPr>
          <a:xfrm>
            <a:off x="469057" y="1352510"/>
            <a:ext cx="147035" cy="643305"/>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Calibri"/>
              <a:ea typeface="ＭＳ Ｐゴシック"/>
              <a:cs typeface="+mn-cs"/>
            </a:endParaRPr>
          </a:p>
        </p:txBody>
      </p:sp>
      <p:sp>
        <p:nvSpPr>
          <p:cNvPr id="14" name="タイトル プレースホルダー 1">
            <a:extLst>
              <a:ext uri="{FF2B5EF4-FFF2-40B4-BE49-F238E27FC236}">
                <a16:creationId xmlns:a16="http://schemas.microsoft.com/office/drawing/2014/main" id="{C0554CDE-31D2-8C99-886A-DDEFDAC4767E}"/>
              </a:ext>
            </a:extLst>
          </p:cNvPr>
          <p:cNvSpPr>
            <a:spLocks noGrp="1"/>
          </p:cNvSpPr>
          <p:nvPr>
            <p:ph type="title"/>
          </p:nvPr>
        </p:nvSpPr>
        <p:spPr>
          <a:xfrm>
            <a:off x="465138" y="314324"/>
            <a:ext cx="8788895" cy="444499"/>
          </a:xfrm>
          <a:prstGeom prst="rect">
            <a:avLst/>
          </a:prstGeom>
          <a:noFill/>
        </p:spPr>
        <p:txBody>
          <a:bodyPr vert="horz" lIns="91440" tIns="45720" rIns="91440" bIns="45720" rtlCol="0" anchor="ctr">
            <a:normAutofit/>
          </a:bodyPr>
          <a:lstStyle>
            <a:lvl1pPr>
              <a:defRPr>
                <a:solidFill>
                  <a:schemeClr val="bg1"/>
                </a:solidFill>
              </a:defRPr>
            </a:lvl1pPr>
          </a:lstStyle>
          <a:p>
            <a:r>
              <a:rPr kumimoji="1" lang="ja-JP" altLang="en-US" dirty="0"/>
              <a:t>マスター タイトルの書式設定</a:t>
            </a:r>
          </a:p>
        </p:txBody>
      </p:sp>
      <p:sp>
        <p:nvSpPr>
          <p:cNvPr id="15" name="テキスト プレースホルダー 2">
            <a:extLst>
              <a:ext uri="{FF2B5EF4-FFF2-40B4-BE49-F238E27FC236}">
                <a16:creationId xmlns:a16="http://schemas.microsoft.com/office/drawing/2014/main" id="{F259DBC3-41D7-F697-CBD0-E6546CAE0684}"/>
              </a:ext>
            </a:extLst>
          </p:cNvPr>
          <p:cNvSpPr>
            <a:spLocks noGrp="1"/>
          </p:cNvSpPr>
          <p:nvPr>
            <p:ph idx="1"/>
          </p:nvPr>
        </p:nvSpPr>
        <p:spPr>
          <a:xfrm>
            <a:off x="811858" y="1352510"/>
            <a:ext cx="104981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 name="直角三角形 1">
            <a:extLst>
              <a:ext uri="{FF2B5EF4-FFF2-40B4-BE49-F238E27FC236}">
                <a16:creationId xmlns:a16="http://schemas.microsoft.com/office/drawing/2014/main" id="{1A0D7EAB-005F-F06F-8978-5D7D9E86F864}"/>
              </a:ext>
            </a:extLst>
          </p:cNvPr>
          <p:cNvSpPr/>
          <p:nvPr userDrawn="1"/>
        </p:nvSpPr>
        <p:spPr>
          <a:xfrm rot="16200000">
            <a:off x="11623669" y="6310306"/>
            <a:ext cx="660400" cy="434988"/>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直角三角形 2">
            <a:extLst>
              <a:ext uri="{FF2B5EF4-FFF2-40B4-BE49-F238E27FC236}">
                <a16:creationId xmlns:a16="http://schemas.microsoft.com/office/drawing/2014/main" id="{9CF836B8-B3E7-431A-66E0-5EE32B891850}"/>
              </a:ext>
            </a:extLst>
          </p:cNvPr>
          <p:cNvSpPr/>
          <p:nvPr userDrawn="1"/>
        </p:nvSpPr>
        <p:spPr>
          <a:xfrm rot="10800000" flipH="1">
            <a:off x="0" y="0"/>
            <a:ext cx="779463" cy="1112363"/>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Slide Number Placeholder 8"/>
          <p:cNvSpPr>
            <a:spLocks noGrp="1" noChangeArrowheads="1"/>
          </p:cNvSpPr>
          <p:nvPr>
            <p:ph type="sldNum" sz="quarter" idx="10"/>
          </p:nvPr>
        </p:nvSpPr>
        <p:spPr>
          <a:xfrm>
            <a:off x="11664950" y="6554788"/>
            <a:ext cx="496888" cy="230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Calibri" pitchFamily="34" charset="0"/>
                <a:ea typeface="ＭＳ Ｐゴシック" pitchFamily="50" charset="-128"/>
              </a:defRPr>
            </a:lvl1pPr>
          </a:lstStyle>
          <a:p>
            <a:pPr>
              <a:defRPr/>
            </a:pPr>
            <a:fld id="{38E66EB5-FEF3-40FE-B4FC-65DEE1648A66}" type="slidenum">
              <a:rPr lang="en-US" altLang="ja-JP" smtClean="0"/>
              <a:pPr>
                <a:defRPr/>
              </a:pPr>
              <a:t>‹#›</a:t>
            </a:fld>
            <a:endParaRPr lang="en-US" altLang="ja-JP" dirty="0"/>
          </a:p>
        </p:txBody>
      </p:sp>
      <p:pic>
        <p:nvPicPr>
          <p:cNvPr id="8" name="図 7" descr="テキスト が含まれている画像&#10;&#10;自動的に生成された説明">
            <a:extLst>
              <a:ext uri="{FF2B5EF4-FFF2-40B4-BE49-F238E27FC236}">
                <a16:creationId xmlns:a16="http://schemas.microsoft.com/office/drawing/2014/main" id="{1CD6ADDE-139C-EB26-B939-A47ECAA6C2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7389" y="140985"/>
            <a:ext cx="2286005" cy="629413"/>
          </a:xfrm>
          <a:prstGeom prst="rect">
            <a:avLst/>
          </a:prstGeom>
        </p:spPr>
      </p:pic>
    </p:spTree>
    <p:extLst>
      <p:ext uri="{BB962C8B-B14F-4D97-AF65-F5344CB8AC3E}">
        <p14:creationId xmlns:p14="http://schemas.microsoft.com/office/powerpoint/2010/main" val="684301374"/>
      </p:ext>
    </p:extLst>
  </p:cSld>
  <p:clrMapOvr>
    <a:masterClrMapping/>
  </p:clrMapOvr>
  <p:extLst>
    <p:ext uri="{DCECCB84-F9BA-43D5-87BE-67443E8EF086}">
      <p15:sldGuideLst xmlns:p15="http://schemas.microsoft.com/office/powerpoint/2012/main">
        <p15:guide id="1" orient="horz" pos="2160">
          <p15:clr>
            <a:srgbClr val="FBAE40"/>
          </p15:clr>
        </p15:guide>
        <p15:guide id="2" pos="3833">
          <p15:clr>
            <a:srgbClr val="FBAE40"/>
          </p15:clr>
        </p15:guide>
        <p15:guide id="3" orient="horz" pos="1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白紙">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35260F-F436-8897-E8FF-3438C2FA8E3B}"/>
              </a:ext>
            </a:extLst>
          </p:cNvPr>
          <p:cNvSpPr/>
          <p:nvPr userDrawn="1"/>
        </p:nvSpPr>
        <p:spPr>
          <a:xfrm flipH="1">
            <a:off x="465138" y="828675"/>
            <a:ext cx="11414125" cy="17463"/>
          </a:xfrm>
          <a:prstGeom prst="rect">
            <a:avLst/>
          </a:prstGeom>
          <a:gradFill flip="none" rotWithShape="1">
            <a:gsLst>
              <a:gs pos="0">
                <a:schemeClr val="bg1">
                  <a:lumMod val="6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タイトル プレースホルダー 1">
            <a:extLst>
              <a:ext uri="{FF2B5EF4-FFF2-40B4-BE49-F238E27FC236}">
                <a16:creationId xmlns:a16="http://schemas.microsoft.com/office/drawing/2014/main" id="{ABB135E2-1F49-F35A-1D68-3F418797056D}"/>
              </a:ext>
            </a:extLst>
          </p:cNvPr>
          <p:cNvSpPr>
            <a:spLocks noGrp="1"/>
          </p:cNvSpPr>
          <p:nvPr>
            <p:ph type="title"/>
          </p:nvPr>
        </p:nvSpPr>
        <p:spPr>
          <a:xfrm>
            <a:off x="465138" y="314324"/>
            <a:ext cx="10498137" cy="444499"/>
          </a:xfrm>
          <a:prstGeom prst="rect">
            <a:avLst/>
          </a:prstGeom>
          <a:noFill/>
        </p:spPr>
        <p:txBody>
          <a:bodyPr vert="horz" lIns="91440" tIns="45720" rIns="91440" bIns="45720" rtlCol="0" anchor="ctr">
            <a:normAutofit/>
          </a:bodyPr>
          <a:lstStyle>
            <a:lvl1pPr>
              <a:defRPr>
                <a:solidFill>
                  <a:schemeClr val="bg1"/>
                </a:solidFill>
              </a:defRPr>
            </a:lvl1pPr>
          </a:lstStyle>
          <a:p>
            <a:r>
              <a:rPr kumimoji="1" lang="ja-JP" altLang="en-US" dirty="0"/>
              <a:t>マスター タイトルの書式設定</a:t>
            </a:r>
          </a:p>
        </p:txBody>
      </p:sp>
      <p:sp>
        <p:nvSpPr>
          <p:cNvPr id="8" name="テキスト プレースホルダー 2">
            <a:extLst>
              <a:ext uri="{FF2B5EF4-FFF2-40B4-BE49-F238E27FC236}">
                <a16:creationId xmlns:a16="http://schemas.microsoft.com/office/drawing/2014/main" id="{3906D234-0EB7-4C1E-B70C-4B959A93CAC2}"/>
              </a:ext>
            </a:extLst>
          </p:cNvPr>
          <p:cNvSpPr>
            <a:spLocks noGrp="1"/>
          </p:cNvSpPr>
          <p:nvPr>
            <p:ph idx="1"/>
          </p:nvPr>
        </p:nvSpPr>
        <p:spPr>
          <a:xfrm>
            <a:off x="465138" y="1124744"/>
            <a:ext cx="104981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直角三角形 8">
            <a:extLst>
              <a:ext uri="{FF2B5EF4-FFF2-40B4-BE49-F238E27FC236}">
                <a16:creationId xmlns:a16="http://schemas.microsoft.com/office/drawing/2014/main" id="{DCF65F98-2774-C8E2-E283-2333A034A5E5}"/>
              </a:ext>
            </a:extLst>
          </p:cNvPr>
          <p:cNvSpPr/>
          <p:nvPr userDrawn="1"/>
        </p:nvSpPr>
        <p:spPr>
          <a:xfrm rot="16200000">
            <a:off x="11623669" y="6310306"/>
            <a:ext cx="660400" cy="434988"/>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a:extLst>
              <a:ext uri="{FF2B5EF4-FFF2-40B4-BE49-F238E27FC236}">
                <a16:creationId xmlns:a16="http://schemas.microsoft.com/office/drawing/2014/main" id="{EE5C0342-F5B8-9DB9-F3EB-FE43978AC82C}"/>
              </a:ext>
            </a:extLst>
          </p:cNvPr>
          <p:cNvSpPr/>
          <p:nvPr userDrawn="1"/>
        </p:nvSpPr>
        <p:spPr>
          <a:xfrm rot="10800000" flipH="1">
            <a:off x="0" y="0"/>
            <a:ext cx="779463" cy="1112363"/>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Slide Number Placeholder 8">
            <a:extLst>
              <a:ext uri="{FF2B5EF4-FFF2-40B4-BE49-F238E27FC236}">
                <a16:creationId xmlns:a16="http://schemas.microsoft.com/office/drawing/2014/main" id="{DB391134-5DE4-0698-616A-9106BF9806E9}"/>
              </a:ext>
            </a:extLst>
          </p:cNvPr>
          <p:cNvSpPr>
            <a:spLocks noGrp="1" noChangeArrowheads="1"/>
          </p:cNvSpPr>
          <p:nvPr>
            <p:ph type="sldNum" sz="quarter" idx="10"/>
          </p:nvPr>
        </p:nvSpPr>
        <p:spPr>
          <a:xfrm>
            <a:off x="11664950" y="6554788"/>
            <a:ext cx="496888" cy="230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Calibri" pitchFamily="34" charset="0"/>
                <a:ea typeface="ＭＳ Ｐゴシック" pitchFamily="50" charset="-128"/>
              </a:defRPr>
            </a:lvl1pPr>
          </a:lstStyle>
          <a:p>
            <a:pPr>
              <a:defRPr/>
            </a:pPr>
            <a:fld id="{38E66EB5-FEF3-40FE-B4FC-65DEE1648A66}" type="slidenum">
              <a:rPr lang="en-US" altLang="ja-JP" smtClean="0"/>
              <a:pPr>
                <a:defRPr/>
              </a:pPr>
              <a:t>‹#›</a:t>
            </a:fld>
            <a:endParaRPr lang="en-US" altLang="ja-JP" dirty="0"/>
          </a:p>
        </p:txBody>
      </p:sp>
      <p:pic>
        <p:nvPicPr>
          <p:cNvPr id="4" name="図 3" descr="テキスト が含まれている画像&#10;&#10;自動的に生成された説明">
            <a:extLst>
              <a:ext uri="{FF2B5EF4-FFF2-40B4-BE49-F238E27FC236}">
                <a16:creationId xmlns:a16="http://schemas.microsoft.com/office/drawing/2014/main" id="{AD9CC5A0-EC34-D6B6-97CC-0EAB5CA9C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7389" y="140985"/>
            <a:ext cx="2286005" cy="629413"/>
          </a:xfrm>
          <a:prstGeom prst="rect">
            <a:avLst/>
          </a:prstGeom>
        </p:spPr>
      </p:pic>
    </p:spTree>
    <p:extLst>
      <p:ext uri="{BB962C8B-B14F-4D97-AF65-F5344CB8AC3E}">
        <p14:creationId xmlns:p14="http://schemas.microsoft.com/office/powerpoint/2010/main" val="156182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タイトル プレースホルダー 1">
            <a:extLst>
              <a:ext uri="{FF2B5EF4-FFF2-40B4-BE49-F238E27FC236}">
                <a16:creationId xmlns:a16="http://schemas.microsoft.com/office/drawing/2014/main" id="{4536EBA9-EBDE-456C-6677-19192BBBFD27}"/>
              </a:ext>
            </a:extLst>
          </p:cNvPr>
          <p:cNvSpPr>
            <a:spLocks noGrp="1"/>
          </p:cNvSpPr>
          <p:nvPr>
            <p:ph type="title"/>
          </p:nvPr>
        </p:nvSpPr>
        <p:spPr>
          <a:xfrm>
            <a:off x="181025" y="2984501"/>
            <a:ext cx="10498137" cy="444499"/>
          </a:xfrm>
          <a:prstGeom prst="rect">
            <a:avLst/>
          </a:prstGeom>
          <a:noFill/>
        </p:spPr>
        <p:txBody>
          <a:bodyPr vert="horz" lIns="91440" tIns="45720" rIns="91440" bIns="45720" rtlCol="0" anchor="ctr">
            <a:normAutofit/>
          </a:bodyPr>
          <a:lstStyle>
            <a:lvl1pPr>
              <a:defRPr>
                <a:solidFill>
                  <a:schemeClr val="bg1"/>
                </a:solidFill>
              </a:defRPr>
            </a:lvl1pPr>
          </a:lstStyle>
          <a:p>
            <a:r>
              <a:rPr kumimoji="1" lang="ja-JP" altLang="en-US" dirty="0"/>
              <a:t>マスター タイトルの書式設定</a:t>
            </a:r>
          </a:p>
        </p:txBody>
      </p:sp>
      <p:sp>
        <p:nvSpPr>
          <p:cNvPr id="2" name="直角三角形 1">
            <a:extLst>
              <a:ext uri="{FF2B5EF4-FFF2-40B4-BE49-F238E27FC236}">
                <a16:creationId xmlns:a16="http://schemas.microsoft.com/office/drawing/2014/main" id="{5950A514-9EBA-531A-BE5F-D2BB3C51BEB6}"/>
              </a:ext>
            </a:extLst>
          </p:cNvPr>
          <p:cNvSpPr/>
          <p:nvPr userDrawn="1"/>
        </p:nvSpPr>
        <p:spPr>
          <a:xfrm rot="16200000">
            <a:off x="11623669" y="6310306"/>
            <a:ext cx="660400" cy="434988"/>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角三角形 3">
            <a:extLst>
              <a:ext uri="{FF2B5EF4-FFF2-40B4-BE49-F238E27FC236}">
                <a16:creationId xmlns:a16="http://schemas.microsoft.com/office/drawing/2014/main" id="{5DD344C5-E0C5-9306-D566-D3116A9351AC}"/>
              </a:ext>
            </a:extLst>
          </p:cNvPr>
          <p:cNvSpPr/>
          <p:nvPr userDrawn="1"/>
        </p:nvSpPr>
        <p:spPr>
          <a:xfrm rot="10800000" flipH="1">
            <a:off x="0" y="0"/>
            <a:ext cx="779463" cy="1112363"/>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テキスト が含まれている画像&#10;&#10;自動的に生成された説明">
            <a:extLst>
              <a:ext uri="{FF2B5EF4-FFF2-40B4-BE49-F238E27FC236}">
                <a16:creationId xmlns:a16="http://schemas.microsoft.com/office/drawing/2014/main" id="{FDE20CA1-F982-1941-BFF3-05B041AA6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7389" y="140985"/>
            <a:ext cx="2286005" cy="629413"/>
          </a:xfrm>
          <a:prstGeom prst="rect">
            <a:avLst/>
          </a:prstGeom>
        </p:spPr>
      </p:pic>
      <p:sp>
        <p:nvSpPr>
          <p:cNvPr id="8" name="Slide Number Placeholder 8">
            <a:extLst>
              <a:ext uri="{FF2B5EF4-FFF2-40B4-BE49-F238E27FC236}">
                <a16:creationId xmlns:a16="http://schemas.microsoft.com/office/drawing/2014/main" id="{C5B04B8B-28FC-3239-4CAF-BBD80C51EE8C}"/>
              </a:ext>
            </a:extLst>
          </p:cNvPr>
          <p:cNvSpPr>
            <a:spLocks noGrp="1" noChangeArrowheads="1"/>
          </p:cNvSpPr>
          <p:nvPr>
            <p:ph type="sldNum" sz="quarter" idx="10"/>
          </p:nvPr>
        </p:nvSpPr>
        <p:spPr>
          <a:xfrm>
            <a:off x="11664950" y="6554788"/>
            <a:ext cx="496888" cy="230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Calibri" pitchFamily="34" charset="0"/>
                <a:ea typeface="ＭＳ Ｐゴシック" pitchFamily="50" charset="-128"/>
              </a:defRPr>
            </a:lvl1pPr>
          </a:lstStyle>
          <a:p>
            <a:pPr>
              <a:defRPr/>
            </a:pPr>
            <a:fld id="{38E66EB5-FEF3-40FE-B4FC-65DEE1648A66}" type="slidenum">
              <a:rPr lang="en-US" altLang="ja-JP" smtClean="0"/>
              <a:pPr>
                <a:defRPr/>
              </a:pPr>
              <a:t>‹#›</a:t>
            </a:fld>
            <a:endParaRPr lang="en-US" altLang="ja-JP" dirty="0"/>
          </a:p>
        </p:txBody>
      </p:sp>
    </p:spTree>
    <p:extLst>
      <p:ext uri="{BB962C8B-B14F-4D97-AF65-F5344CB8AC3E}">
        <p14:creationId xmlns:p14="http://schemas.microsoft.com/office/powerpoint/2010/main" val="1737025374"/>
      </p:ext>
    </p:extLst>
  </p:cSld>
  <p:clrMapOvr>
    <a:masterClrMapping/>
  </p:clrMapOvr>
  <p:extLst>
    <p:ext uri="{DCECCB84-F9BA-43D5-87BE-67443E8EF086}">
      <p15:sldGuideLst xmlns:p15="http://schemas.microsoft.com/office/powerpoint/2012/main">
        <p15:guide id="1" orient="horz" pos="2160">
          <p15:clr>
            <a:srgbClr val="FBAE40"/>
          </p15:clr>
        </p15:guide>
        <p15:guide id="2" pos="383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タイトル スライド">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5950A514-9EBA-531A-BE5F-D2BB3C51BEB6}"/>
              </a:ext>
            </a:extLst>
          </p:cNvPr>
          <p:cNvSpPr/>
          <p:nvPr userDrawn="1"/>
        </p:nvSpPr>
        <p:spPr>
          <a:xfrm rot="16200000">
            <a:off x="11623669" y="6310306"/>
            <a:ext cx="660400" cy="434988"/>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角三角形 3">
            <a:extLst>
              <a:ext uri="{FF2B5EF4-FFF2-40B4-BE49-F238E27FC236}">
                <a16:creationId xmlns:a16="http://schemas.microsoft.com/office/drawing/2014/main" id="{5DD344C5-E0C5-9306-D566-D3116A9351AC}"/>
              </a:ext>
            </a:extLst>
          </p:cNvPr>
          <p:cNvSpPr/>
          <p:nvPr userDrawn="1"/>
        </p:nvSpPr>
        <p:spPr>
          <a:xfrm rot="10800000" flipH="1">
            <a:off x="0" y="0"/>
            <a:ext cx="779463" cy="1112363"/>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テキスト が含まれている画像&#10;&#10;自動的に生成された説明">
            <a:extLst>
              <a:ext uri="{FF2B5EF4-FFF2-40B4-BE49-F238E27FC236}">
                <a16:creationId xmlns:a16="http://schemas.microsoft.com/office/drawing/2014/main" id="{3226FB96-D501-7F34-BF2A-F44071692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7389" y="140985"/>
            <a:ext cx="2286005" cy="629413"/>
          </a:xfrm>
          <a:prstGeom prst="rect">
            <a:avLst/>
          </a:prstGeom>
        </p:spPr>
      </p:pic>
      <p:sp>
        <p:nvSpPr>
          <p:cNvPr id="7" name="Slide Number Placeholder 8">
            <a:extLst>
              <a:ext uri="{FF2B5EF4-FFF2-40B4-BE49-F238E27FC236}">
                <a16:creationId xmlns:a16="http://schemas.microsoft.com/office/drawing/2014/main" id="{82DBFD3C-33EE-8753-3309-F620CB039211}"/>
              </a:ext>
            </a:extLst>
          </p:cNvPr>
          <p:cNvSpPr>
            <a:spLocks noGrp="1" noChangeArrowheads="1"/>
          </p:cNvSpPr>
          <p:nvPr>
            <p:ph type="sldNum" sz="quarter" idx="10"/>
          </p:nvPr>
        </p:nvSpPr>
        <p:spPr>
          <a:xfrm>
            <a:off x="11664950" y="6554788"/>
            <a:ext cx="496888" cy="2301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Calibri" pitchFamily="34" charset="0"/>
                <a:ea typeface="ＭＳ Ｐゴシック" pitchFamily="50" charset="-128"/>
              </a:defRPr>
            </a:lvl1pPr>
          </a:lstStyle>
          <a:p>
            <a:pPr>
              <a:defRPr/>
            </a:pPr>
            <a:fld id="{38E66EB5-FEF3-40FE-B4FC-65DEE1648A66}" type="slidenum">
              <a:rPr lang="en-US" altLang="ja-JP" smtClean="0"/>
              <a:pPr>
                <a:defRPr/>
              </a:pPr>
              <a:t>‹#›</a:t>
            </a:fld>
            <a:endParaRPr lang="en-US" altLang="ja-JP" dirty="0"/>
          </a:p>
        </p:txBody>
      </p:sp>
    </p:spTree>
    <p:extLst>
      <p:ext uri="{BB962C8B-B14F-4D97-AF65-F5344CB8AC3E}">
        <p14:creationId xmlns:p14="http://schemas.microsoft.com/office/powerpoint/2010/main" val="513265367"/>
      </p:ext>
    </p:extLst>
  </p:cSld>
  <p:clrMapOvr>
    <a:masterClrMapping/>
  </p:clrMapOvr>
  <p:extLst>
    <p:ext uri="{DCECCB84-F9BA-43D5-87BE-67443E8EF086}">
      <p15:sldGuideLst xmlns:p15="http://schemas.microsoft.com/office/powerpoint/2012/main">
        <p15:guide id="1" orient="horz" pos="2160">
          <p15:clr>
            <a:srgbClr val="FBAE40"/>
          </p15:clr>
        </p15:guide>
        <p15:guide id="2" pos="383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方形/長方形 5"/>
          <p:cNvSpPr/>
          <p:nvPr userDrawn="1"/>
        </p:nvSpPr>
        <p:spPr>
          <a:xfrm flipH="1">
            <a:off x="465138" y="828675"/>
            <a:ext cx="11414125" cy="17463"/>
          </a:xfrm>
          <a:prstGeom prst="rect">
            <a:avLst/>
          </a:prstGeom>
          <a:gradFill flip="none" rotWithShape="1">
            <a:gsLst>
              <a:gs pos="0">
                <a:schemeClr val="bg1">
                  <a:lumMod val="6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3" name="図 2" descr="挿絵 が含まれている画像&#10;&#10;自動的に生成された説明">
            <a:extLst>
              <a:ext uri="{FF2B5EF4-FFF2-40B4-BE49-F238E27FC236}">
                <a16:creationId xmlns:a16="http://schemas.microsoft.com/office/drawing/2014/main" id="{E337F977-6117-ACC7-C21C-EB72BC3A95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8288" y="6525344"/>
            <a:ext cx="957507" cy="140651"/>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40" r:id="rId2"/>
    <p:sldLayoutId id="2147483742" r:id="rId3"/>
    <p:sldLayoutId id="2147483741" r:id="rId4"/>
  </p:sldLayoutIdLst>
  <p:hf hdr="0" ftr="0" dt="0"/>
  <p:txStyles>
    <p:titleStyle>
      <a:lvl1pPr algn="l" rtl="0" eaLnBrk="0" fontAlgn="base" hangingPunct="0">
        <a:spcBef>
          <a:spcPct val="0"/>
        </a:spcBef>
        <a:spcAft>
          <a:spcPct val="0"/>
        </a:spcAft>
        <a:defRPr kumimoji="1" sz="2600">
          <a:solidFill>
            <a:srgbClr val="606060"/>
          </a:solidFill>
          <a:latin typeface="Century Gothic" panose="020B0502020202020204" pitchFamily="34" charset="0"/>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ゲームの画面&#10;&#10;中程度の精度で自動的に生成された説明">
            <a:extLst>
              <a:ext uri="{FF2B5EF4-FFF2-40B4-BE49-F238E27FC236}">
                <a16:creationId xmlns:a16="http://schemas.microsoft.com/office/drawing/2014/main" id="{FC6E9981-FAA6-E5DB-579D-A16777C73E2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431298"/>
            <a:ext cx="6631814" cy="4085934"/>
          </a:xfrm>
          <a:prstGeom prst="rect">
            <a:avLst/>
          </a:prstGeom>
        </p:spPr>
      </p:pic>
      <p:sp>
        <p:nvSpPr>
          <p:cNvPr id="4" name="テキスト ボックス 13">
            <a:extLst>
              <a:ext uri="{FF2B5EF4-FFF2-40B4-BE49-F238E27FC236}">
                <a16:creationId xmlns:a16="http://schemas.microsoft.com/office/drawing/2014/main" id="{66E677A2-12E4-0356-6BE3-071CF04DF126}"/>
              </a:ext>
            </a:extLst>
          </p:cNvPr>
          <p:cNvSpPr txBox="1">
            <a:spLocks noChangeArrowheads="1"/>
          </p:cNvSpPr>
          <p:nvPr/>
        </p:nvSpPr>
        <p:spPr bwMode="auto">
          <a:xfrm>
            <a:off x="7158932" y="3241521"/>
            <a:ext cx="32704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600">
                <a:solidFill>
                  <a:srgbClr val="4D4D4D"/>
                </a:solidFill>
                <a:latin typeface="HGP創英角ｺﾞｼｯｸUB" pitchFamily="50" charset="-128"/>
                <a:ea typeface="HGP創英角ｺﾞｼｯｸUB" pitchFamily="50" charset="-128"/>
                <a:cs typeface="ＭＳ Ｐゴシック" pitchFamily="50" charset="-128"/>
              </a:defRPr>
            </a:lvl1pPr>
            <a:lvl2pPr marL="742950" indent="-285750" eaLnBrk="0" hangingPunct="0">
              <a:spcBef>
                <a:spcPct val="20000"/>
              </a:spcBef>
              <a:buChar char="–"/>
              <a:defRPr kumimoji="1" sz="1400">
                <a:solidFill>
                  <a:srgbClr val="4D4D4D"/>
                </a:solidFill>
                <a:latin typeface="HGP創英角ｺﾞｼｯｸUB" pitchFamily="50" charset="-128"/>
                <a:ea typeface="HGP創英角ｺﾞｼｯｸUB" pitchFamily="50" charset="-128"/>
                <a:cs typeface="ＭＳ Ｐゴシック" pitchFamily="50" charset="-128"/>
              </a:defRPr>
            </a:lvl2pPr>
            <a:lvl3pPr marL="1143000" indent="-228600" eaLnBrk="0" hangingPunct="0">
              <a:spcBef>
                <a:spcPct val="20000"/>
              </a:spcBef>
              <a:buChar char="•"/>
              <a:defRPr kumimoji="1" sz="1200">
                <a:solidFill>
                  <a:srgbClr val="4D4D4D"/>
                </a:solidFill>
                <a:latin typeface="HGP創英角ｺﾞｼｯｸUB" pitchFamily="50" charset="-128"/>
                <a:ea typeface="HGP創英角ｺﾞｼｯｸUB" pitchFamily="50" charset="-128"/>
                <a:cs typeface="ＭＳ Ｐゴシック" pitchFamily="50" charset="-128"/>
              </a:defRPr>
            </a:lvl3pPr>
            <a:lvl4pPr marL="1600200" indent="-228600" eaLnBrk="0" hangingPunct="0">
              <a:spcBef>
                <a:spcPct val="20000"/>
              </a:spcBef>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4pPr>
            <a:lvl5pPr marL="2057400" indent="-228600" eaLnBrk="0" hangingPunct="0">
              <a:spcBef>
                <a:spcPct val="20000"/>
              </a:spcBef>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5pPr>
            <a:lvl6pPr marL="25146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6pPr>
            <a:lvl7pPr marL="29718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7pPr>
            <a:lvl8pPr marL="34290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8pPr>
            <a:lvl9pPr marL="38862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9pPr>
          </a:lstStyle>
          <a:p>
            <a:pPr eaLnBrk="1" hangingPunct="1">
              <a:spcBef>
                <a:spcPct val="0"/>
              </a:spcBef>
              <a:buFontTx/>
              <a:buNone/>
              <a:defRPr/>
            </a:pPr>
            <a:r>
              <a:rPr lang="en-US" altLang="ja-JP" sz="2000" dirty="0">
                <a:solidFill>
                  <a:schemeClr val="bg1"/>
                </a:solidFill>
                <a:latin typeface="Calibri" panose="020F0502020204030204" pitchFamily="34" charset="0"/>
                <a:ea typeface="Calibri" panose="020F0502020204030204" pitchFamily="34" charset="0"/>
                <a:cs typeface="Calibri" panose="020F0502020204030204" pitchFamily="34" charset="0"/>
              </a:rPr>
              <a:t>Direct Drive Turntable System</a:t>
            </a:r>
          </a:p>
        </p:txBody>
      </p:sp>
      <p:sp>
        <p:nvSpPr>
          <p:cNvPr id="5" name="正方形/長方形 4">
            <a:extLst>
              <a:ext uri="{FF2B5EF4-FFF2-40B4-BE49-F238E27FC236}">
                <a16:creationId xmlns:a16="http://schemas.microsoft.com/office/drawing/2014/main" id="{79D7FD12-0B5A-80E3-1A21-0D6108FBCEB7}"/>
              </a:ext>
            </a:extLst>
          </p:cNvPr>
          <p:cNvSpPr>
            <a:spLocks noChangeArrowheads="1"/>
          </p:cNvSpPr>
          <p:nvPr/>
        </p:nvSpPr>
        <p:spPr bwMode="auto">
          <a:xfrm>
            <a:off x="7158932" y="2575427"/>
            <a:ext cx="33714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r>
              <a:rPr lang="en-US" altLang="ja-JP" sz="4800" b="1" dirty="0">
                <a:solidFill>
                  <a:schemeClr val="bg1"/>
                </a:solidFill>
                <a:latin typeface="Calibri" panose="020F0502020204030204" pitchFamily="34" charset="0"/>
                <a:ea typeface="Calibri" panose="020F0502020204030204" pitchFamily="34" charset="0"/>
                <a:cs typeface="Calibri" panose="020F0502020204030204" pitchFamily="34" charset="0"/>
              </a:rPr>
              <a:t>SL-1200M7B</a:t>
            </a:r>
            <a:endParaRPr lang="en-US" altLang="ja-JP"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字幕 2">
            <a:extLst>
              <a:ext uri="{FF2B5EF4-FFF2-40B4-BE49-F238E27FC236}">
                <a16:creationId xmlns:a16="http://schemas.microsoft.com/office/drawing/2014/main" id="{3BC309BB-6BA9-77DE-919F-14EC46AE42A9}"/>
              </a:ext>
            </a:extLst>
          </p:cNvPr>
          <p:cNvSpPr txBox="1">
            <a:spLocks/>
          </p:cNvSpPr>
          <p:nvPr/>
        </p:nvSpPr>
        <p:spPr>
          <a:xfrm>
            <a:off x="7158932" y="4231919"/>
            <a:ext cx="2644208" cy="35973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None/>
            </a:pPr>
            <a:r>
              <a:rPr lang="en-US" altLang="ja-JP" sz="1400" dirty="0">
                <a:solidFill>
                  <a:schemeClr val="bg1"/>
                </a:solidFill>
                <a:latin typeface="Calibri" panose="020F0502020204030204" pitchFamily="34" charset="0"/>
                <a:ea typeface="Calibri" panose="020F0502020204030204" pitchFamily="34" charset="0"/>
                <a:cs typeface="Calibri" panose="020F0502020204030204" pitchFamily="34" charset="0"/>
              </a:rPr>
              <a:t>Product Information</a:t>
            </a:r>
            <a:endParaRPr lang="ja-JP" altLang="en-US" sz="1400" dirty="0">
              <a:solidFill>
                <a:schemeClr val="bg1"/>
              </a:solidFill>
              <a:latin typeface="Calibri" panose="020F0502020204030204" pitchFamily="34" charset="0"/>
              <a:ea typeface="Meiryo UI" panose="020B0604030504040204" pitchFamily="50" charset="-128"/>
              <a:cs typeface="Calibri" panose="020F0502020204030204" pitchFamily="34" charset="0"/>
            </a:endParaRPr>
          </a:p>
        </p:txBody>
      </p:sp>
      <p:sp>
        <p:nvSpPr>
          <p:cNvPr id="2" name="テキスト ボックス 13">
            <a:extLst>
              <a:ext uri="{FF2B5EF4-FFF2-40B4-BE49-F238E27FC236}">
                <a16:creationId xmlns:a16="http://schemas.microsoft.com/office/drawing/2014/main" id="{D14770D0-213B-AD47-4953-371B4331978A}"/>
              </a:ext>
            </a:extLst>
          </p:cNvPr>
          <p:cNvSpPr txBox="1">
            <a:spLocks noChangeArrowheads="1"/>
          </p:cNvSpPr>
          <p:nvPr/>
        </p:nvSpPr>
        <p:spPr bwMode="auto">
          <a:xfrm>
            <a:off x="7158932" y="2204864"/>
            <a:ext cx="3662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600">
                <a:solidFill>
                  <a:srgbClr val="4D4D4D"/>
                </a:solidFill>
                <a:latin typeface="HGP創英角ｺﾞｼｯｸUB" pitchFamily="50" charset="-128"/>
                <a:ea typeface="HGP創英角ｺﾞｼｯｸUB" pitchFamily="50" charset="-128"/>
                <a:cs typeface="ＭＳ Ｐゴシック" pitchFamily="50" charset="-128"/>
              </a:defRPr>
            </a:lvl1pPr>
            <a:lvl2pPr marL="742950" indent="-285750" eaLnBrk="0" hangingPunct="0">
              <a:spcBef>
                <a:spcPct val="20000"/>
              </a:spcBef>
              <a:buChar char="–"/>
              <a:defRPr kumimoji="1" sz="1400">
                <a:solidFill>
                  <a:srgbClr val="4D4D4D"/>
                </a:solidFill>
                <a:latin typeface="HGP創英角ｺﾞｼｯｸUB" pitchFamily="50" charset="-128"/>
                <a:ea typeface="HGP創英角ｺﾞｼｯｸUB" pitchFamily="50" charset="-128"/>
                <a:cs typeface="ＭＳ Ｐゴシック" pitchFamily="50" charset="-128"/>
              </a:defRPr>
            </a:lvl2pPr>
            <a:lvl3pPr marL="1143000" indent="-228600" eaLnBrk="0" hangingPunct="0">
              <a:spcBef>
                <a:spcPct val="20000"/>
              </a:spcBef>
              <a:buChar char="•"/>
              <a:defRPr kumimoji="1" sz="1200">
                <a:solidFill>
                  <a:srgbClr val="4D4D4D"/>
                </a:solidFill>
                <a:latin typeface="HGP創英角ｺﾞｼｯｸUB" pitchFamily="50" charset="-128"/>
                <a:ea typeface="HGP創英角ｺﾞｼｯｸUB" pitchFamily="50" charset="-128"/>
                <a:cs typeface="ＭＳ Ｐゴシック" pitchFamily="50" charset="-128"/>
              </a:defRPr>
            </a:lvl3pPr>
            <a:lvl4pPr marL="1600200" indent="-228600" eaLnBrk="0" hangingPunct="0">
              <a:spcBef>
                <a:spcPct val="20000"/>
              </a:spcBef>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4pPr>
            <a:lvl5pPr marL="2057400" indent="-228600" eaLnBrk="0" hangingPunct="0">
              <a:spcBef>
                <a:spcPct val="20000"/>
              </a:spcBef>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5pPr>
            <a:lvl6pPr marL="25146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6pPr>
            <a:lvl7pPr marL="29718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7pPr>
            <a:lvl8pPr marL="34290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8pPr>
            <a:lvl9pPr marL="38862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9pPr>
          </a:lstStyle>
          <a:p>
            <a:pPr eaLnBrk="1" hangingPunct="1">
              <a:spcBef>
                <a:spcPct val="0"/>
              </a:spcBef>
              <a:buFontTx/>
              <a:buNone/>
              <a:defRPr/>
            </a:pPr>
            <a:r>
              <a:rPr lang="en-US" altLang="ja-JP" sz="1800" dirty="0">
                <a:solidFill>
                  <a:schemeClr val="bg1"/>
                </a:solidFill>
                <a:latin typeface="Calibri" panose="020F0502020204030204" pitchFamily="34" charset="0"/>
                <a:ea typeface="Calibri" panose="020F0502020204030204" pitchFamily="34" charset="0"/>
                <a:cs typeface="Calibri" panose="020F0502020204030204" pitchFamily="34" charset="0"/>
              </a:rPr>
              <a:t>Technics for </a:t>
            </a:r>
            <a:r>
              <a:rPr lang="en-US" altLang="ja-JP"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Automobili</a:t>
            </a:r>
            <a:r>
              <a:rPr lang="en-US" altLang="ja-JP" sz="1800" dirty="0">
                <a:solidFill>
                  <a:schemeClr val="bg1"/>
                </a:solidFill>
                <a:latin typeface="Calibri" panose="020F0502020204030204" pitchFamily="34" charset="0"/>
                <a:ea typeface="Calibri" panose="020F0502020204030204" pitchFamily="34" charset="0"/>
                <a:cs typeface="Calibri" panose="020F0502020204030204" pitchFamily="34" charset="0"/>
              </a:rPr>
              <a:t> Lamborghini </a:t>
            </a:r>
          </a:p>
        </p:txBody>
      </p:sp>
    </p:spTree>
    <p:extLst>
      <p:ext uri="{BB962C8B-B14F-4D97-AF65-F5344CB8AC3E}">
        <p14:creationId xmlns:p14="http://schemas.microsoft.com/office/powerpoint/2010/main" val="312496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483F9C-9D84-4E5B-6E03-F4733ADB657A}"/>
              </a:ext>
            </a:extLst>
          </p:cNvPr>
          <p:cNvSpPr>
            <a:spLocks noGrp="1"/>
          </p:cNvSpPr>
          <p:nvPr>
            <p:ph type="sldNum" sz="quarter" idx="10"/>
          </p:nvPr>
        </p:nvSpPr>
        <p:spPr/>
        <p:txBody>
          <a:bodyPr/>
          <a:lstStyle/>
          <a:p>
            <a:pPr>
              <a:defRPr/>
            </a:pPr>
            <a:fld id="{38E66EB5-FEF3-40FE-B4FC-65DEE1648A66}" type="slidenum">
              <a:rPr lang="en-US" altLang="ja-JP" smtClean="0"/>
              <a:pPr>
                <a:defRPr/>
              </a:pPr>
              <a:t>10</a:t>
            </a:fld>
            <a:endParaRPr lang="en-US" altLang="ja-JP" dirty="0"/>
          </a:p>
        </p:txBody>
      </p:sp>
      <p:sp>
        <p:nvSpPr>
          <p:cNvPr id="5" name="タイトル 1">
            <a:extLst>
              <a:ext uri="{FF2B5EF4-FFF2-40B4-BE49-F238E27FC236}">
                <a16:creationId xmlns:a16="http://schemas.microsoft.com/office/drawing/2014/main" id="{0F1092F8-5EA5-A576-267F-13157674BD9F}"/>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latin typeface="+mn-lt"/>
                <a:ea typeface="Meiryo UI" panose="020B0604030504040204" pitchFamily="50" charset="-128"/>
                <a:cs typeface="Meiryo UI" panose="020B0604030504040204" pitchFamily="50" charset="-128"/>
              </a:rPr>
              <a:t>Coreless Direct Drive Motor</a:t>
            </a:r>
          </a:p>
        </p:txBody>
      </p:sp>
      <p:sp>
        <p:nvSpPr>
          <p:cNvPr id="6" name="正方形/長方形 5">
            <a:extLst>
              <a:ext uri="{FF2B5EF4-FFF2-40B4-BE49-F238E27FC236}">
                <a16:creationId xmlns:a16="http://schemas.microsoft.com/office/drawing/2014/main" id="{B9B3AB12-7561-1EF8-CCC2-0A5CABB66961}"/>
              </a:ext>
            </a:extLst>
          </p:cNvPr>
          <p:cNvSpPr/>
          <p:nvPr/>
        </p:nvSpPr>
        <p:spPr>
          <a:xfrm>
            <a:off x="613073" y="1341438"/>
            <a:ext cx="7154417" cy="3521109"/>
          </a:xfrm>
          <a:prstGeom prst="rect">
            <a:avLst/>
          </a:prstGeom>
        </p:spPr>
        <p:txBody>
          <a:bodyPr wrap="square" lIns="103778" tIns="51888" rIns="103778" bIns="51888">
            <a:spAutoFit/>
          </a:bodyPr>
          <a:lstStyle/>
          <a:p>
            <a:pPr eaLnBrk="1" hangingPunct="1"/>
            <a:r>
              <a:rPr lang="en-US" altLang="ja-JP" sz="1600" dirty="0">
                <a:solidFill>
                  <a:schemeClr val="bg1"/>
                </a:solidFill>
                <a:latin typeface="+mn-lt"/>
                <a:ea typeface="Meiryo UI" panose="020B0604030504040204" pitchFamily="50" charset="-128"/>
                <a:cs typeface="Meiryo UI" panose="020B0604030504040204" pitchFamily="50" charset="-128"/>
              </a:rPr>
              <a:t>Achieves both stable rotation and powerful torque</a:t>
            </a:r>
          </a:p>
          <a:p>
            <a:pPr eaLnBrk="1" hangingPunct="1"/>
            <a:r>
              <a:rPr lang="en-US" altLang="ja-JP" b="1" dirty="0">
                <a:solidFill>
                  <a:schemeClr val="bg1"/>
                </a:solidFill>
                <a:latin typeface="+mn-lt"/>
                <a:ea typeface="Meiryo UI" panose="020B0604030504040204" pitchFamily="50" charset="-128"/>
                <a:cs typeface="Meiryo UI" panose="020B0604030504040204" pitchFamily="50" charset="-128"/>
              </a:rPr>
              <a:t>Coreless Direct Drive Motor</a:t>
            </a:r>
          </a:p>
          <a:p>
            <a:pPr eaLnBrk="1" hangingPunct="1"/>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The direct drive system uses a slow-turning motor to directly drive the platter. This system has various advantages. It offers high performance, such as rotation accuracy and powerful torque, does not require replacement of parts and maintains high reliability over a long period of time. On the other hand, the direct drive system was said to produce a rotation irregularity called cogging. For the SL-1200M7B, a new coreless direct drive motor was developed. This motor employs a coreless stator. The removal of the core (iron core) from the stator eliminated the root cause of cogging. Furthermore, the magnetic force of the rotor magnets was improved to the highest possible level, and the gap between the coreless stator and rotor magnets was optimised, thus achieving high torque performance equaling that of the SL-1200MK5.</a:t>
            </a:r>
          </a:p>
          <a:p>
            <a:pPr eaLnBrk="1" hangingPunct="1"/>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Boasting smooth rotation and powerful torque, this motor reproduces sound accurately and faithfully from the groove on an analogue record.</a:t>
            </a:r>
          </a:p>
        </p:txBody>
      </p:sp>
      <p:pic>
        <p:nvPicPr>
          <p:cNvPr id="39" name="図 38" descr="テーブルの上に置いてあるランプ&#10;&#10;中程度の精度で自動的に生成された説明">
            <a:extLst>
              <a:ext uri="{FF2B5EF4-FFF2-40B4-BE49-F238E27FC236}">
                <a16:creationId xmlns:a16="http://schemas.microsoft.com/office/drawing/2014/main" id="{963AC90B-8095-A622-0A1E-629E54699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9897" y="1341438"/>
            <a:ext cx="3455666" cy="3455666"/>
          </a:xfrm>
          <a:prstGeom prst="rect">
            <a:avLst/>
          </a:prstGeom>
        </p:spPr>
      </p:pic>
      <p:sp>
        <p:nvSpPr>
          <p:cNvPr id="44" name="正方形/長方形 43">
            <a:extLst>
              <a:ext uri="{FF2B5EF4-FFF2-40B4-BE49-F238E27FC236}">
                <a16:creationId xmlns:a16="http://schemas.microsoft.com/office/drawing/2014/main" id="{B499325C-8B36-BD9A-26C3-72DF40AEA535}"/>
              </a:ext>
            </a:extLst>
          </p:cNvPr>
          <p:cNvSpPr/>
          <p:nvPr/>
        </p:nvSpPr>
        <p:spPr>
          <a:xfrm>
            <a:off x="214746" y="6357872"/>
            <a:ext cx="1300099" cy="357319"/>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AA963837-4004-5F4E-D815-7A95086C4327}"/>
              </a:ext>
            </a:extLst>
          </p:cNvPr>
          <p:cNvGrpSpPr/>
          <p:nvPr/>
        </p:nvGrpSpPr>
        <p:grpSpPr>
          <a:xfrm>
            <a:off x="708492" y="4932305"/>
            <a:ext cx="6313293" cy="1692664"/>
            <a:chOff x="1767031" y="4804580"/>
            <a:chExt cx="7084298" cy="1899380"/>
          </a:xfrm>
        </p:grpSpPr>
        <p:pic>
          <p:nvPicPr>
            <p:cNvPr id="9" name="Picture 3">
              <a:extLst>
                <a:ext uri="{FF2B5EF4-FFF2-40B4-BE49-F238E27FC236}">
                  <a16:creationId xmlns:a16="http://schemas.microsoft.com/office/drawing/2014/main" id="{20B5EB7E-E582-D70A-702F-3099EA5D4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031" y="4804580"/>
              <a:ext cx="7084298" cy="189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3">
              <a:extLst>
                <a:ext uri="{FF2B5EF4-FFF2-40B4-BE49-F238E27FC236}">
                  <a16:creationId xmlns:a16="http://schemas.microsoft.com/office/drawing/2014/main" id="{E4D27E85-9887-B2C5-DCF8-1AAD7FDE6421}"/>
                </a:ext>
              </a:extLst>
            </p:cNvPr>
            <p:cNvSpPr txBox="1">
              <a:spLocks noChangeArrowheads="1"/>
            </p:cNvSpPr>
            <p:nvPr/>
          </p:nvSpPr>
          <p:spPr bwMode="auto">
            <a:xfrm>
              <a:off x="6606330" y="4865789"/>
              <a:ext cx="694397" cy="3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Shaft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a:extLst>
                <a:ext uri="{FF2B5EF4-FFF2-40B4-BE49-F238E27FC236}">
                  <a16:creationId xmlns:a16="http://schemas.microsoft.com/office/drawing/2014/main" id="{0D9EA9AA-BC00-101C-6E3E-2958BA875596}"/>
                </a:ext>
              </a:extLst>
            </p:cNvPr>
            <p:cNvCxnSpPr>
              <a:cxnSpLocks/>
              <a:stCxn id="10" idx="1"/>
            </p:cNvCxnSpPr>
            <p:nvPr/>
          </p:nvCxnSpPr>
          <p:spPr>
            <a:xfrm flipH="1">
              <a:off x="5312234" y="5021203"/>
              <a:ext cx="1294096" cy="1104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6">
              <a:extLst>
                <a:ext uri="{FF2B5EF4-FFF2-40B4-BE49-F238E27FC236}">
                  <a16:creationId xmlns:a16="http://schemas.microsoft.com/office/drawing/2014/main" id="{EE22F6F9-187C-6661-E6FF-4A7B35FE898F}"/>
                </a:ext>
              </a:extLst>
            </p:cNvPr>
            <p:cNvSpPr txBox="1">
              <a:spLocks noChangeArrowheads="1"/>
            </p:cNvSpPr>
            <p:nvPr/>
          </p:nvSpPr>
          <p:spPr bwMode="auto">
            <a:xfrm>
              <a:off x="7346211" y="6012099"/>
              <a:ext cx="885355" cy="3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Magnet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a:extLst>
                <a:ext uri="{FF2B5EF4-FFF2-40B4-BE49-F238E27FC236}">
                  <a16:creationId xmlns:a16="http://schemas.microsoft.com/office/drawing/2014/main" id="{3F8964C4-E35E-EAE6-3EA5-6EFE3D4CFCB4}"/>
                </a:ext>
              </a:extLst>
            </p:cNvPr>
            <p:cNvCxnSpPr>
              <a:endCxn id="12" idx="1"/>
            </p:cNvCxnSpPr>
            <p:nvPr/>
          </p:nvCxnSpPr>
          <p:spPr>
            <a:xfrm>
              <a:off x="6289835" y="5908162"/>
              <a:ext cx="1056375" cy="259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37">
              <a:extLst>
                <a:ext uri="{FF2B5EF4-FFF2-40B4-BE49-F238E27FC236}">
                  <a16:creationId xmlns:a16="http://schemas.microsoft.com/office/drawing/2014/main" id="{D8D3302B-CBF6-362C-BBC5-13AB7127F5A9}"/>
                </a:ext>
              </a:extLst>
            </p:cNvPr>
            <p:cNvSpPr txBox="1">
              <a:spLocks noChangeArrowheads="1"/>
            </p:cNvSpPr>
            <p:nvPr/>
          </p:nvSpPr>
          <p:spPr bwMode="auto">
            <a:xfrm>
              <a:off x="3110729" y="6231388"/>
              <a:ext cx="539991" cy="29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PCB</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a:extLst>
                <a:ext uri="{FF2B5EF4-FFF2-40B4-BE49-F238E27FC236}">
                  <a16:creationId xmlns:a16="http://schemas.microsoft.com/office/drawing/2014/main" id="{EAEF52DC-CA23-E734-FB86-4A5D1EA835D0}"/>
                </a:ext>
              </a:extLst>
            </p:cNvPr>
            <p:cNvCxnSpPr>
              <a:cxnSpLocks/>
            </p:cNvCxnSpPr>
            <p:nvPr/>
          </p:nvCxnSpPr>
          <p:spPr>
            <a:xfrm flipH="1">
              <a:off x="3544368" y="5988527"/>
              <a:ext cx="524597" cy="2817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2">
              <a:extLst>
                <a:ext uri="{FF2B5EF4-FFF2-40B4-BE49-F238E27FC236}">
                  <a16:creationId xmlns:a16="http://schemas.microsoft.com/office/drawing/2014/main" id="{6E82EDFA-DFB0-87CA-0981-D23ED438F12C}"/>
                </a:ext>
              </a:extLst>
            </p:cNvPr>
            <p:cNvSpPr txBox="1">
              <a:spLocks noChangeArrowheads="1"/>
            </p:cNvSpPr>
            <p:nvPr/>
          </p:nvSpPr>
          <p:spPr bwMode="auto">
            <a:xfrm>
              <a:off x="3717475" y="6327137"/>
              <a:ext cx="953708" cy="3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Housing</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a:extLst>
                <a:ext uri="{FF2B5EF4-FFF2-40B4-BE49-F238E27FC236}">
                  <a16:creationId xmlns:a16="http://schemas.microsoft.com/office/drawing/2014/main" id="{AA1BA57E-BF80-2D71-B47C-BA1BC5FF469E}"/>
                </a:ext>
              </a:extLst>
            </p:cNvPr>
            <p:cNvCxnSpPr>
              <a:cxnSpLocks/>
            </p:cNvCxnSpPr>
            <p:nvPr/>
          </p:nvCxnSpPr>
          <p:spPr>
            <a:xfrm flipH="1">
              <a:off x="4477982" y="6269704"/>
              <a:ext cx="416683" cy="1084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0">
              <a:extLst>
                <a:ext uri="{FF2B5EF4-FFF2-40B4-BE49-F238E27FC236}">
                  <a16:creationId xmlns:a16="http://schemas.microsoft.com/office/drawing/2014/main" id="{DA690546-D457-F6B2-CEFF-0093F3FB9939}"/>
                </a:ext>
              </a:extLst>
            </p:cNvPr>
            <p:cNvSpPr txBox="1">
              <a:spLocks noChangeArrowheads="1"/>
            </p:cNvSpPr>
            <p:nvPr/>
          </p:nvSpPr>
          <p:spPr bwMode="auto">
            <a:xfrm>
              <a:off x="6150238" y="6141602"/>
              <a:ext cx="541788" cy="3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Coil</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a:extLst>
                <a:ext uri="{FF2B5EF4-FFF2-40B4-BE49-F238E27FC236}">
                  <a16:creationId xmlns:a16="http://schemas.microsoft.com/office/drawing/2014/main" id="{AC07C791-6BA4-092A-417F-5F13A695AE3E}"/>
                </a:ext>
              </a:extLst>
            </p:cNvPr>
            <p:cNvCxnSpPr>
              <a:cxnSpLocks/>
            </p:cNvCxnSpPr>
            <p:nvPr/>
          </p:nvCxnSpPr>
          <p:spPr>
            <a:xfrm flipH="1" flipV="1">
              <a:off x="6014892" y="6025833"/>
              <a:ext cx="197741" cy="2294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4">
              <a:extLst>
                <a:ext uri="{FF2B5EF4-FFF2-40B4-BE49-F238E27FC236}">
                  <a16:creationId xmlns:a16="http://schemas.microsoft.com/office/drawing/2014/main" id="{87F3C080-5B61-4086-CD32-6BA7BB3C4C74}"/>
                </a:ext>
              </a:extLst>
            </p:cNvPr>
            <p:cNvSpPr txBox="1">
              <a:spLocks noChangeArrowheads="1"/>
            </p:cNvSpPr>
            <p:nvPr/>
          </p:nvSpPr>
          <p:spPr bwMode="auto">
            <a:xfrm>
              <a:off x="5691945" y="6349761"/>
              <a:ext cx="1458872" cy="3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Shaft Bearing</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a:extLst>
                <a:ext uri="{FF2B5EF4-FFF2-40B4-BE49-F238E27FC236}">
                  <a16:creationId xmlns:a16="http://schemas.microsoft.com/office/drawing/2014/main" id="{777E1D97-1E4F-A5F1-493A-237845952B01}"/>
                </a:ext>
              </a:extLst>
            </p:cNvPr>
            <p:cNvCxnSpPr>
              <a:cxnSpLocks/>
            </p:cNvCxnSpPr>
            <p:nvPr/>
          </p:nvCxnSpPr>
          <p:spPr>
            <a:xfrm flipH="1" flipV="1">
              <a:off x="5401408" y="6073034"/>
              <a:ext cx="465963" cy="2968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7">
              <a:extLst>
                <a:ext uri="{FF2B5EF4-FFF2-40B4-BE49-F238E27FC236}">
                  <a16:creationId xmlns:a16="http://schemas.microsoft.com/office/drawing/2014/main" id="{A4B7D865-416C-4B9A-E59A-7CA0792AD14B}"/>
                </a:ext>
              </a:extLst>
            </p:cNvPr>
            <p:cNvSpPr txBox="1">
              <a:spLocks noChangeArrowheads="1"/>
            </p:cNvSpPr>
            <p:nvPr/>
          </p:nvSpPr>
          <p:spPr bwMode="auto">
            <a:xfrm>
              <a:off x="7338687" y="5765160"/>
              <a:ext cx="1203591" cy="3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Rotor Yoke</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142DD348-DEED-8F8B-FBE9-5BBDFE07B733}"/>
                </a:ext>
              </a:extLst>
            </p:cNvPr>
            <p:cNvCxnSpPr>
              <a:stCxn id="22" idx="1"/>
            </p:cNvCxnSpPr>
            <p:nvPr/>
          </p:nvCxnSpPr>
          <p:spPr>
            <a:xfrm flipH="1" flipV="1">
              <a:off x="6518948" y="5809809"/>
              <a:ext cx="819739" cy="110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テキスト ボックス 6">
              <a:extLst>
                <a:ext uri="{FF2B5EF4-FFF2-40B4-BE49-F238E27FC236}">
                  <a16:creationId xmlns:a16="http://schemas.microsoft.com/office/drawing/2014/main" id="{0AFC834F-7CB0-5DC8-5C16-5340E6A56F89}"/>
                </a:ext>
              </a:extLst>
            </p:cNvPr>
            <p:cNvSpPr txBox="1">
              <a:spLocks noChangeArrowheads="1"/>
            </p:cNvSpPr>
            <p:nvPr/>
          </p:nvSpPr>
          <p:spPr bwMode="auto">
            <a:xfrm>
              <a:off x="2843432" y="4895046"/>
              <a:ext cx="1074584" cy="3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Turntable</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a:extLst>
                <a:ext uri="{FF2B5EF4-FFF2-40B4-BE49-F238E27FC236}">
                  <a16:creationId xmlns:a16="http://schemas.microsoft.com/office/drawing/2014/main" id="{9ABB873E-89BA-8CCE-51EF-BFFEAB69FEF5}"/>
                </a:ext>
              </a:extLst>
            </p:cNvPr>
            <p:cNvCxnSpPr>
              <a:cxnSpLocks/>
              <a:stCxn id="24" idx="3"/>
            </p:cNvCxnSpPr>
            <p:nvPr/>
          </p:nvCxnSpPr>
          <p:spPr>
            <a:xfrm>
              <a:off x="3918016" y="5050461"/>
              <a:ext cx="400640" cy="3039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7">
              <a:extLst>
                <a:ext uri="{FF2B5EF4-FFF2-40B4-BE49-F238E27FC236}">
                  <a16:creationId xmlns:a16="http://schemas.microsoft.com/office/drawing/2014/main" id="{3FF0F923-29C4-A776-E340-26822A31C5B3}"/>
                </a:ext>
              </a:extLst>
            </p:cNvPr>
            <p:cNvSpPr txBox="1">
              <a:spLocks noChangeArrowheads="1"/>
            </p:cNvSpPr>
            <p:nvPr/>
          </p:nvSpPr>
          <p:spPr bwMode="auto">
            <a:xfrm>
              <a:off x="7362893" y="6270294"/>
              <a:ext cx="1137397" cy="3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Back Yoke</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a:extLst>
                <a:ext uri="{FF2B5EF4-FFF2-40B4-BE49-F238E27FC236}">
                  <a16:creationId xmlns:a16="http://schemas.microsoft.com/office/drawing/2014/main" id="{8FE60535-1E22-F58F-F1CD-73EFA4323E5A}"/>
                </a:ext>
              </a:extLst>
            </p:cNvPr>
            <p:cNvCxnSpPr>
              <a:endCxn id="26" idx="1"/>
            </p:cNvCxnSpPr>
            <p:nvPr/>
          </p:nvCxnSpPr>
          <p:spPr>
            <a:xfrm>
              <a:off x="6518948" y="6097841"/>
              <a:ext cx="843945" cy="3278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タイトル 3">
            <a:extLst>
              <a:ext uri="{FF2B5EF4-FFF2-40B4-BE49-F238E27FC236}">
                <a16:creationId xmlns:a16="http://schemas.microsoft.com/office/drawing/2014/main" id="{3157B252-EB95-13AA-1B87-3F0B30410617}"/>
              </a:ext>
            </a:extLst>
          </p:cNvPr>
          <p:cNvSpPr txBox="1">
            <a:spLocks/>
          </p:cNvSpPr>
          <p:nvPr/>
        </p:nvSpPr>
        <p:spPr bwMode="auto">
          <a:xfrm>
            <a:off x="8940800" y="6540500"/>
            <a:ext cx="28844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r" eaLnBrk="1" hangingPunct="1">
              <a:defRPr/>
            </a:pPr>
            <a:r>
              <a:rPr lang="en-US" altLang="ja-JP" sz="900" b="1" dirty="0">
                <a:solidFill>
                  <a:schemeClr val="bg1"/>
                </a:solidFill>
                <a:latin typeface="Calibri" pitchFamily="34" charset="0"/>
              </a:rPr>
              <a:t>Technical Information</a:t>
            </a:r>
            <a:endParaRPr lang="ja-JP" altLang="en-US" sz="900" dirty="0">
              <a:solidFill>
                <a:schemeClr val="bg1"/>
              </a:solidFill>
              <a:latin typeface="Calibri" pitchFamily="34" charset="0"/>
            </a:endParaRPr>
          </a:p>
        </p:txBody>
      </p:sp>
    </p:spTree>
    <p:extLst>
      <p:ext uri="{BB962C8B-B14F-4D97-AF65-F5344CB8AC3E}">
        <p14:creationId xmlns:p14="http://schemas.microsoft.com/office/powerpoint/2010/main" val="43713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70A1824-8182-6E36-324D-08B72E194F58}"/>
              </a:ext>
            </a:extLst>
          </p:cNvPr>
          <p:cNvSpPr>
            <a:spLocks noGrp="1"/>
          </p:cNvSpPr>
          <p:nvPr>
            <p:ph type="sldNum" sz="quarter" idx="10"/>
          </p:nvPr>
        </p:nvSpPr>
        <p:spPr/>
        <p:txBody>
          <a:bodyPr/>
          <a:lstStyle/>
          <a:p>
            <a:pPr>
              <a:defRPr/>
            </a:pPr>
            <a:fld id="{38E66EB5-FEF3-40FE-B4FC-65DEE1648A66}" type="slidenum">
              <a:rPr lang="en-US" altLang="ja-JP" smtClean="0"/>
              <a:pPr>
                <a:defRPr/>
              </a:pPr>
              <a:t>11</a:t>
            </a:fld>
            <a:endParaRPr lang="en-US" altLang="ja-JP" dirty="0"/>
          </a:p>
        </p:txBody>
      </p:sp>
      <p:sp>
        <p:nvSpPr>
          <p:cNvPr id="5" name="タイトル 1">
            <a:extLst>
              <a:ext uri="{FF2B5EF4-FFF2-40B4-BE49-F238E27FC236}">
                <a16:creationId xmlns:a16="http://schemas.microsoft.com/office/drawing/2014/main" id="{1A2D62CA-135A-1F8C-A577-6B6F0FAC2278}"/>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latin typeface="+mn-lt"/>
                <a:ea typeface="Meiryo UI" panose="020B0604030504040204" pitchFamily="50" charset="-128"/>
                <a:cs typeface="Meiryo UI" panose="020B0604030504040204" pitchFamily="50" charset="-128"/>
              </a:rPr>
              <a:t>Coreless Direct Drive Motor</a:t>
            </a:r>
          </a:p>
        </p:txBody>
      </p:sp>
      <p:sp>
        <p:nvSpPr>
          <p:cNvPr id="6" name="正方形/長方形 5">
            <a:extLst>
              <a:ext uri="{FF2B5EF4-FFF2-40B4-BE49-F238E27FC236}">
                <a16:creationId xmlns:a16="http://schemas.microsoft.com/office/drawing/2014/main" id="{6544FE4A-F7AD-D4CD-3AE6-D9414FFD1123}"/>
              </a:ext>
            </a:extLst>
          </p:cNvPr>
          <p:cNvSpPr/>
          <p:nvPr/>
        </p:nvSpPr>
        <p:spPr>
          <a:xfrm>
            <a:off x="667939" y="3888640"/>
            <a:ext cx="8147975" cy="2013004"/>
          </a:xfrm>
          <a:prstGeom prst="rect">
            <a:avLst/>
          </a:prstGeom>
        </p:spPr>
        <p:txBody>
          <a:bodyPr wrap="square" lIns="103778" tIns="51888" rIns="103778" bIns="51888">
            <a:spAutoFit/>
          </a:bodyPr>
          <a:lstStyle/>
          <a:p>
            <a:pPr eaLnBrk="1" hangingPunct="1"/>
            <a:r>
              <a:rPr lang="en-US" altLang="ja-JP" sz="1600" dirty="0">
                <a:solidFill>
                  <a:schemeClr val="bg1"/>
                </a:solidFill>
                <a:latin typeface="+mn-lt"/>
                <a:ea typeface="Meiryo UI" panose="020B0604030504040204" pitchFamily="50" charset="-128"/>
                <a:cs typeface="Meiryo UI" panose="020B0604030504040204" pitchFamily="50" charset="-128"/>
              </a:rPr>
              <a:t>Enables accurate and stable pitch adjustment</a:t>
            </a:r>
          </a:p>
          <a:p>
            <a:pPr eaLnBrk="1" hangingPunct="1"/>
            <a:r>
              <a:rPr lang="en-US" altLang="ja-JP" b="1" dirty="0">
                <a:solidFill>
                  <a:schemeClr val="bg1"/>
                </a:solidFill>
                <a:latin typeface="+mn-lt"/>
                <a:ea typeface="Meiryo UI" panose="020B0604030504040204" pitchFamily="50" charset="-128"/>
                <a:cs typeface="Meiryo UI" panose="020B0604030504040204" pitchFamily="50" charset="-128"/>
              </a:rPr>
              <a:t>Pitch Control Function</a:t>
            </a:r>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The rotation speed can be set to 33-1/3 rpm, 45 rpm or 78 rpm.* The pitch control function allows fine adjustment of the rotation speed within ±8%/±16%. This function achieves accurate and stable pitch control thanks to full digital control with improved tracking performance and accuracy.</a:t>
            </a:r>
          </a:p>
          <a:p>
            <a:pPr eaLnBrk="1" hangingPunct="1"/>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 To use the 78 rpm speed, the switch on the main unit must be turned on.</a:t>
            </a:r>
          </a:p>
        </p:txBody>
      </p:sp>
      <p:sp>
        <p:nvSpPr>
          <p:cNvPr id="7" name="正方形/長方形 6">
            <a:extLst>
              <a:ext uri="{FF2B5EF4-FFF2-40B4-BE49-F238E27FC236}">
                <a16:creationId xmlns:a16="http://schemas.microsoft.com/office/drawing/2014/main" id="{D0CA08E5-EF2D-A5C7-3406-F809EA7A5B10}"/>
              </a:ext>
            </a:extLst>
          </p:cNvPr>
          <p:cNvSpPr/>
          <p:nvPr/>
        </p:nvSpPr>
        <p:spPr>
          <a:xfrm>
            <a:off x="461713" y="3895925"/>
            <a:ext cx="147035" cy="6433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正方形/長方形 11">
            <a:extLst>
              <a:ext uri="{FF2B5EF4-FFF2-40B4-BE49-F238E27FC236}">
                <a16:creationId xmlns:a16="http://schemas.microsoft.com/office/drawing/2014/main" id="{F4C24D8C-7759-F369-1DF6-1860C4564F6B}"/>
              </a:ext>
            </a:extLst>
          </p:cNvPr>
          <p:cNvSpPr/>
          <p:nvPr/>
        </p:nvSpPr>
        <p:spPr>
          <a:xfrm>
            <a:off x="608748" y="1341438"/>
            <a:ext cx="9151422" cy="1797561"/>
          </a:xfrm>
          <a:prstGeom prst="rect">
            <a:avLst/>
          </a:prstGeom>
        </p:spPr>
        <p:txBody>
          <a:bodyPr wrap="square" lIns="103778" tIns="51888" rIns="103778" bIns="51888">
            <a:spAutoFit/>
          </a:bodyPr>
          <a:lstStyle/>
          <a:p>
            <a:pPr eaLnBrk="1" hangingPunct="1"/>
            <a:r>
              <a:rPr lang="en-US" altLang="ja-JP" sz="1600" dirty="0">
                <a:solidFill>
                  <a:schemeClr val="bg1"/>
                </a:solidFill>
                <a:latin typeface="+mn-lt"/>
                <a:ea typeface="Meiryo UI" panose="020B0604030504040204" pitchFamily="50" charset="-128"/>
                <a:cs typeface="Meiryo UI" panose="020B0604030504040204" pitchFamily="50" charset="-128"/>
              </a:rPr>
              <a:t>Made possible by cutting-edge motor control technology</a:t>
            </a:r>
          </a:p>
          <a:p>
            <a:pPr eaLnBrk="1" hangingPunct="1"/>
            <a:r>
              <a:rPr lang="en-US" altLang="ja-JP" b="1" dirty="0">
                <a:solidFill>
                  <a:schemeClr val="bg1"/>
                </a:solidFill>
                <a:latin typeface="+mn-lt"/>
                <a:ea typeface="Meiryo UI" panose="020B0604030504040204" pitchFamily="50" charset="-128"/>
                <a:cs typeface="Meiryo UI" panose="020B0604030504040204" pitchFamily="50" charset="-128"/>
              </a:rPr>
              <a:t>Starting Torque/Brake Speed Adjustment Function</a:t>
            </a:r>
            <a:br>
              <a:rPr lang="en-US" altLang="ja-JP" sz="1400" dirty="0">
                <a:solidFill>
                  <a:schemeClr val="bg1"/>
                </a:solidFill>
                <a:latin typeface="+mn-lt"/>
                <a:ea typeface="Meiryo UI" panose="020B0604030504040204" pitchFamily="50" charset="-128"/>
                <a:cs typeface="Meiryo UI" panose="020B0604030504040204" pitchFamily="50" charset="-128"/>
              </a:rPr>
            </a:br>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The SL-1200M7B employs the newest motor control technology refined through the development of Blu-ray disc products. Utilising a microcomputer, this advanced motor control technology ensures high performance in normal rotation and also responds accurately to a wide range of DJ play styles, such as scratching.</a:t>
            </a: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The starting torque and brake speed can be adjusted individually to suit the user’s preference.</a:t>
            </a:r>
          </a:p>
        </p:txBody>
      </p:sp>
      <p:sp>
        <p:nvSpPr>
          <p:cNvPr id="3" name="タイトル 3">
            <a:extLst>
              <a:ext uri="{FF2B5EF4-FFF2-40B4-BE49-F238E27FC236}">
                <a16:creationId xmlns:a16="http://schemas.microsoft.com/office/drawing/2014/main" id="{9B6E7053-0674-F165-AAA0-3414C77B1F65}"/>
              </a:ext>
            </a:extLst>
          </p:cNvPr>
          <p:cNvSpPr txBox="1">
            <a:spLocks/>
          </p:cNvSpPr>
          <p:nvPr/>
        </p:nvSpPr>
        <p:spPr bwMode="auto">
          <a:xfrm>
            <a:off x="8940800" y="6540500"/>
            <a:ext cx="28844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r" eaLnBrk="1" hangingPunct="1">
              <a:defRPr/>
            </a:pPr>
            <a:r>
              <a:rPr lang="en-US" altLang="ja-JP" sz="900" b="1" dirty="0">
                <a:solidFill>
                  <a:schemeClr val="bg1"/>
                </a:solidFill>
                <a:latin typeface="Calibri" pitchFamily="34" charset="0"/>
              </a:rPr>
              <a:t>Technical Information</a:t>
            </a:r>
            <a:endParaRPr lang="ja-JP" altLang="en-US" sz="900" dirty="0">
              <a:solidFill>
                <a:schemeClr val="bg1"/>
              </a:solidFill>
              <a:latin typeface="Calibri" pitchFamily="34" charset="0"/>
            </a:endParaRPr>
          </a:p>
        </p:txBody>
      </p:sp>
    </p:spTree>
    <p:extLst>
      <p:ext uri="{BB962C8B-B14F-4D97-AF65-F5344CB8AC3E}">
        <p14:creationId xmlns:p14="http://schemas.microsoft.com/office/powerpoint/2010/main" val="308041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テーブル が含まれている画像&#10;&#10;自動的に生成された説明">
            <a:extLst>
              <a:ext uri="{FF2B5EF4-FFF2-40B4-BE49-F238E27FC236}">
                <a16:creationId xmlns:a16="http://schemas.microsoft.com/office/drawing/2014/main" id="{90A34572-CB84-EB80-3F92-5C1AD1771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0631" y="1181038"/>
            <a:ext cx="2430000" cy="2430000"/>
          </a:xfrm>
          <a:prstGeom prst="rect">
            <a:avLst/>
          </a:prstGeom>
        </p:spPr>
      </p:pic>
      <p:sp>
        <p:nvSpPr>
          <p:cNvPr id="2" name="スライド番号プレースホルダー 1">
            <a:extLst>
              <a:ext uri="{FF2B5EF4-FFF2-40B4-BE49-F238E27FC236}">
                <a16:creationId xmlns:a16="http://schemas.microsoft.com/office/drawing/2014/main" id="{070A1824-8182-6E36-324D-08B72E194F58}"/>
              </a:ext>
            </a:extLst>
          </p:cNvPr>
          <p:cNvSpPr>
            <a:spLocks noGrp="1"/>
          </p:cNvSpPr>
          <p:nvPr>
            <p:ph type="sldNum" sz="quarter" idx="10"/>
          </p:nvPr>
        </p:nvSpPr>
        <p:spPr/>
        <p:txBody>
          <a:bodyPr/>
          <a:lstStyle/>
          <a:p>
            <a:pPr>
              <a:defRPr/>
            </a:pPr>
            <a:fld id="{38E66EB5-FEF3-40FE-B4FC-65DEE1648A66}" type="slidenum">
              <a:rPr lang="en-US" altLang="ja-JP" smtClean="0"/>
              <a:pPr>
                <a:defRPr/>
              </a:pPr>
              <a:t>12</a:t>
            </a:fld>
            <a:endParaRPr lang="en-US" altLang="ja-JP" dirty="0"/>
          </a:p>
        </p:txBody>
      </p:sp>
      <p:sp>
        <p:nvSpPr>
          <p:cNvPr id="5" name="タイトル 1">
            <a:extLst>
              <a:ext uri="{FF2B5EF4-FFF2-40B4-BE49-F238E27FC236}">
                <a16:creationId xmlns:a16="http://schemas.microsoft.com/office/drawing/2014/main" id="{1A2D62CA-135A-1F8C-A577-6B6F0FAC2278}"/>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latin typeface="+mn-lt"/>
                <a:ea typeface="Meiryo UI" panose="020B0604030504040204" pitchFamily="50" charset="-128"/>
                <a:cs typeface="Meiryo UI" panose="020B0604030504040204" pitchFamily="50" charset="-128"/>
              </a:rPr>
              <a:t>Tonearm</a:t>
            </a:r>
          </a:p>
        </p:txBody>
      </p:sp>
      <p:sp>
        <p:nvSpPr>
          <p:cNvPr id="7" name="正方形/長方形 6">
            <a:extLst>
              <a:ext uri="{FF2B5EF4-FFF2-40B4-BE49-F238E27FC236}">
                <a16:creationId xmlns:a16="http://schemas.microsoft.com/office/drawing/2014/main" id="{D0CA08E5-EF2D-A5C7-3406-F809EA7A5B10}"/>
              </a:ext>
            </a:extLst>
          </p:cNvPr>
          <p:cNvSpPr/>
          <p:nvPr/>
        </p:nvSpPr>
        <p:spPr>
          <a:xfrm>
            <a:off x="461713" y="3895925"/>
            <a:ext cx="147035" cy="6433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正方形/長方形 2">
            <a:extLst>
              <a:ext uri="{FF2B5EF4-FFF2-40B4-BE49-F238E27FC236}">
                <a16:creationId xmlns:a16="http://schemas.microsoft.com/office/drawing/2014/main" id="{6A3FDF8F-095C-ECF3-1509-E72C1F0263B8}"/>
              </a:ext>
            </a:extLst>
          </p:cNvPr>
          <p:cNvSpPr/>
          <p:nvPr/>
        </p:nvSpPr>
        <p:spPr>
          <a:xfrm>
            <a:off x="612775" y="1341438"/>
            <a:ext cx="6625033" cy="2228448"/>
          </a:xfrm>
          <a:prstGeom prst="rect">
            <a:avLst/>
          </a:prstGeom>
        </p:spPr>
        <p:txBody>
          <a:bodyPr wrap="square" lIns="103778" tIns="51888" rIns="103778" bIns="51888">
            <a:spAutoFit/>
          </a:bodyPr>
          <a:lstStyle/>
          <a:p>
            <a:pPr eaLnBrk="1" hangingPunct="1"/>
            <a:r>
              <a:rPr lang="en-US" altLang="ja-JP" sz="1600" dirty="0">
                <a:solidFill>
                  <a:schemeClr val="bg1"/>
                </a:solidFill>
                <a:latin typeface="+mn-lt"/>
                <a:ea typeface="Meiryo UI" panose="020B0604030504040204" pitchFamily="50" charset="-128"/>
                <a:cs typeface="Meiryo UI" panose="020B0604030504040204" pitchFamily="50" charset="-128"/>
              </a:rPr>
              <a:t>Accurately reads the signal stored in the record groove</a:t>
            </a:r>
          </a:p>
          <a:p>
            <a:pPr eaLnBrk="1" hangingPunct="1"/>
            <a:r>
              <a:rPr lang="en-US" altLang="ja-JP" b="1" dirty="0">
                <a:solidFill>
                  <a:schemeClr val="bg1"/>
                </a:solidFill>
                <a:latin typeface="+mn-lt"/>
                <a:ea typeface="Meiryo UI" panose="020B0604030504040204" pitchFamily="50" charset="-128"/>
                <a:cs typeface="Meiryo UI" panose="020B0604030504040204" pitchFamily="50" charset="-128"/>
              </a:rPr>
              <a:t>High</a:t>
            </a:r>
            <a:r>
              <a:rPr lang="ja-JP" altLang="en-US" b="1" dirty="0">
                <a:solidFill>
                  <a:schemeClr val="bg1"/>
                </a:solidFill>
                <a:latin typeface="+mn-lt"/>
                <a:ea typeface="Meiryo UI" panose="020B0604030504040204" pitchFamily="50" charset="-128"/>
                <a:cs typeface="Meiryo UI" panose="020B0604030504040204" pitchFamily="50" charset="-128"/>
              </a:rPr>
              <a:t> </a:t>
            </a:r>
            <a:r>
              <a:rPr lang="en-US" altLang="ja-JP" b="1" dirty="0">
                <a:solidFill>
                  <a:schemeClr val="bg1"/>
                </a:solidFill>
                <a:latin typeface="+mn-lt"/>
                <a:ea typeface="Meiryo UI" panose="020B0604030504040204" pitchFamily="50" charset="-128"/>
                <a:cs typeface="Meiryo UI" panose="020B0604030504040204" pitchFamily="50" charset="-128"/>
              </a:rPr>
              <a:t>Sensitive Tonearm</a:t>
            </a:r>
          </a:p>
          <a:p>
            <a:pPr eaLnBrk="1" hangingPunct="1"/>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The tonearm, which is responsible for accurately reading the signal by tracking the groove on the phonorecord, is a static-balance universal S-shape tonearm, another Technics tradition. The tonearm pipe is made of lightweight, high-rigidity aluminium. The bearing section of the gimbal suspension construction tonearm consists of a machined housing and high-precision bearing to assure excellent tracking performance with minimum stylus jumping even in harsh playing conditions such as scratching.</a:t>
            </a:r>
          </a:p>
        </p:txBody>
      </p:sp>
      <p:sp>
        <p:nvSpPr>
          <p:cNvPr id="4" name="正方形/長方形 3">
            <a:extLst>
              <a:ext uri="{FF2B5EF4-FFF2-40B4-BE49-F238E27FC236}">
                <a16:creationId xmlns:a16="http://schemas.microsoft.com/office/drawing/2014/main" id="{39B14139-3C5D-CC9A-0601-7358AD1A0DA2}"/>
              </a:ext>
            </a:extLst>
          </p:cNvPr>
          <p:cNvSpPr/>
          <p:nvPr/>
        </p:nvSpPr>
        <p:spPr>
          <a:xfrm>
            <a:off x="671015" y="3895925"/>
            <a:ext cx="6625033" cy="2013004"/>
          </a:xfrm>
          <a:prstGeom prst="rect">
            <a:avLst/>
          </a:prstGeom>
        </p:spPr>
        <p:txBody>
          <a:bodyPr wrap="square" lIns="103778" tIns="51888" rIns="103778" bIns="51888">
            <a:spAutoFit/>
          </a:bodyPr>
          <a:lstStyle/>
          <a:p>
            <a:pPr eaLnBrk="1" hangingPunct="1"/>
            <a:r>
              <a:rPr lang="en-US" altLang="ja-JP" sz="1600" dirty="0">
                <a:solidFill>
                  <a:schemeClr val="bg1"/>
                </a:solidFill>
                <a:latin typeface="+mn-lt"/>
                <a:ea typeface="Meiryo UI" panose="020B0604030504040204" pitchFamily="50" charset="-128"/>
                <a:cs typeface="Meiryo UI" panose="020B0604030504040204" pitchFamily="50" charset="-128"/>
              </a:rPr>
              <a:t>Prevents cable discontinuity and allows the use of your favourite phono cable</a:t>
            </a:r>
          </a:p>
          <a:p>
            <a:pPr eaLnBrk="1" hangingPunct="1"/>
            <a:r>
              <a:rPr lang="en-US" altLang="ja-JP" b="1" dirty="0">
                <a:solidFill>
                  <a:schemeClr val="bg1"/>
                </a:solidFill>
                <a:latin typeface="+mn-lt"/>
                <a:ea typeface="Meiryo UI" panose="020B0604030504040204" pitchFamily="50" charset="-128"/>
                <a:cs typeface="Meiryo UI" panose="020B0604030504040204" pitchFamily="50" charset="-128"/>
              </a:rPr>
              <a:t>Power/Phono Cable Terminals</a:t>
            </a:r>
          </a:p>
          <a:p>
            <a:pPr eaLnBrk="1" hangingPunct="1"/>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The power and phono cable terminals allow detachment of the cables. The phono terminals are gold-plated to minimise sound quality degradation. Since the terminals allow disconnection of the cables, maintenance of the cables is easier, and your favourite phono cable can be connected to let you enjoy the change in sound quality resulting from a different cable.</a:t>
            </a:r>
          </a:p>
        </p:txBody>
      </p:sp>
      <p:pic>
        <p:nvPicPr>
          <p:cNvPr id="9" name="Picture 4" descr="Photo of Power / Phono Cable Terminals">
            <a:extLst>
              <a:ext uri="{FF2B5EF4-FFF2-40B4-BE49-F238E27FC236}">
                <a16:creationId xmlns:a16="http://schemas.microsoft.com/office/drawing/2014/main" id="{B21D96BF-F14D-74F1-40CA-F7AEEB93D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9977" y="3686638"/>
            <a:ext cx="2431578" cy="2431578"/>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3">
            <a:extLst>
              <a:ext uri="{FF2B5EF4-FFF2-40B4-BE49-F238E27FC236}">
                <a16:creationId xmlns:a16="http://schemas.microsoft.com/office/drawing/2014/main" id="{C37EFCD1-D558-3E2C-0114-8E6467332FF2}"/>
              </a:ext>
            </a:extLst>
          </p:cNvPr>
          <p:cNvSpPr txBox="1">
            <a:spLocks/>
          </p:cNvSpPr>
          <p:nvPr/>
        </p:nvSpPr>
        <p:spPr bwMode="auto">
          <a:xfrm>
            <a:off x="8940800" y="6540500"/>
            <a:ext cx="28844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r" eaLnBrk="1" hangingPunct="1">
              <a:defRPr/>
            </a:pPr>
            <a:r>
              <a:rPr lang="en-US" altLang="ja-JP" sz="900" b="1" dirty="0">
                <a:solidFill>
                  <a:schemeClr val="bg1"/>
                </a:solidFill>
                <a:latin typeface="Calibri" pitchFamily="34" charset="0"/>
              </a:rPr>
              <a:t>Technical Information</a:t>
            </a:r>
            <a:endParaRPr lang="ja-JP" altLang="en-US" sz="900" dirty="0">
              <a:solidFill>
                <a:schemeClr val="bg1"/>
              </a:solidFill>
              <a:latin typeface="Calibri" pitchFamily="34" charset="0"/>
            </a:endParaRPr>
          </a:p>
        </p:txBody>
      </p:sp>
    </p:spTree>
    <p:extLst>
      <p:ext uri="{BB962C8B-B14F-4D97-AF65-F5344CB8AC3E}">
        <p14:creationId xmlns:p14="http://schemas.microsoft.com/office/powerpoint/2010/main" val="424125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DE3294-376E-87DF-6950-53491C845C58}"/>
              </a:ext>
            </a:extLst>
          </p:cNvPr>
          <p:cNvSpPr>
            <a:spLocks noGrp="1"/>
          </p:cNvSpPr>
          <p:nvPr>
            <p:ph type="sldNum" sz="quarter" idx="10"/>
          </p:nvPr>
        </p:nvSpPr>
        <p:spPr/>
        <p:txBody>
          <a:bodyPr/>
          <a:lstStyle/>
          <a:p>
            <a:pPr>
              <a:defRPr/>
            </a:pPr>
            <a:fld id="{38E66EB5-FEF3-40FE-B4FC-65DEE1648A66}" type="slidenum">
              <a:rPr lang="en-US" altLang="ja-JP" smtClean="0"/>
              <a:pPr>
                <a:defRPr/>
              </a:pPr>
              <a:t>13</a:t>
            </a:fld>
            <a:endParaRPr lang="en-US" altLang="ja-JP" dirty="0"/>
          </a:p>
        </p:txBody>
      </p:sp>
      <p:sp>
        <p:nvSpPr>
          <p:cNvPr id="5" name="タイトル 1">
            <a:extLst>
              <a:ext uri="{FF2B5EF4-FFF2-40B4-BE49-F238E27FC236}">
                <a16:creationId xmlns:a16="http://schemas.microsoft.com/office/drawing/2014/main" id="{80D21F4F-A017-6988-B386-B62FCA8E459B}"/>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latin typeface="+mn-lt"/>
                <a:ea typeface="Meiryo UI" panose="020B0604030504040204" pitchFamily="50" charset="-128"/>
                <a:cs typeface="Meiryo UI" panose="020B0604030504040204" pitchFamily="50" charset="-128"/>
              </a:rPr>
              <a:t>Coreless Direct Drive Motor</a:t>
            </a:r>
          </a:p>
        </p:txBody>
      </p:sp>
      <p:sp>
        <p:nvSpPr>
          <p:cNvPr id="7" name="正方形/長方形 6">
            <a:extLst>
              <a:ext uri="{FF2B5EF4-FFF2-40B4-BE49-F238E27FC236}">
                <a16:creationId xmlns:a16="http://schemas.microsoft.com/office/drawing/2014/main" id="{BF4C623F-D8B4-2F25-C3C2-B13333BAC697}"/>
              </a:ext>
            </a:extLst>
          </p:cNvPr>
          <p:cNvSpPr/>
          <p:nvPr/>
        </p:nvSpPr>
        <p:spPr>
          <a:xfrm>
            <a:off x="612775" y="1341438"/>
            <a:ext cx="6625033" cy="2013004"/>
          </a:xfrm>
          <a:prstGeom prst="rect">
            <a:avLst/>
          </a:prstGeom>
        </p:spPr>
        <p:txBody>
          <a:bodyPr wrap="square" lIns="103778" tIns="51888" rIns="103778" bIns="51888">
            <a:spAutoFit/>
          </a:bodyPr>
          <a:lstStyle/>
          <a:p>
            <a:pPr eaLnBrk="1" hangingPunct="1"/>
            <a:r>
              <a:rPr lang="en-US" altLang="ja-JP" sz="1600" dirty="0">
                <a:solidFill>
                  <a:schemeClr val="bg1"/>
                </a:solidFill>
                <a:latin typeface="+mn-lt"/>
                <a:ea typeface="Meiryo UI" panose="020B0604030504040204" pitchFamily="50" charset="-128"/>
                <a:cs typeface="Meiryo UI" panose="020B0604030504040204" pitchFamily="50" charset="-128"/>
              </a:rPr>
              <a:t>Expands the breadth of DJ play styles</a:t>
            </a:r>
          </a:p>
          <a:p>
            <a:pPr eaLnBrk="1" hangingPunct="1"/>
            <a:r>
              <a:rPr lang="en-US" altLang="ja-JP" b="1" dirty="0">
                <a:solidFill>
                  <a:schemeClr val="bg1"/>
                </a:solidFill>
                <a:latin typeface="+mn-lt"/>
                <a:ea typeface="Meiryo UI" panose="020B0604030504040204" pitchFamily="50" charset="-128"/>
                <a:cs typeface="Meiryo UI" panose="020B0604030504040204" pitchFamily="50" charset="-128"/>
              </a:rPr>
              <a:t>Reverse Play Function</a:t>
            </a:r>
          </a:p>
          <a:p>
            <a:pPr eaLnBrk="1" hangingPunct="1"/>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The platter rotates in the reverse direction when the speed selector button and Start/Stop button are pressed simultaneously. This expands the breadth of DJ play styles.</a:t>
            </a:r>
            <a:br>
              <a:rPr lang="en-US" altLang="ja-JP" sz="1400" dirty="0">
                <a:solidFill>
                  <a:schemeClr val="bg1"/>
                </a:solidFill>
                <a:latin typeface="+mn-lt"/>
                <a:ea typeface="Meiryo UI" panose="020B0604030504040204" pitchFamily="50" charset="-128"/>
                <a:cs typeface="Meiryo UI" panose="020B0604030504040204" pitchFamily="50" charset="-128"/>
              </a:rPr>
            </a:br>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*To use the reverse play function, the switch on the main unit must be turned on.</a:t>
            </a: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 The phono cartridge used must support scratch play.</a:t>
            </a:r>
            <a:endParaRPr lang="ja-JP" altLang="en-US" sz="1400" dirty="0">
              <a:solidFill>
                <a:schemeClr val="bg1"/>
              </a:solidFill>
              <a:latin typeface="+mn-lt"/>
              <a:ea typeface="Meiryo UI" panose="020B0604030504040204" pitchFamily="50" charset="-128"/>
              <a:cs typeface="Meiryo UI" panose="020B0604030504040204" pitchFamily="50" charset="-128"/>
            </a:endParaRPr>
          </a:p>
        </p:txBody>
      </p:sp>
      <p:sp>
        <p:nvSpPr>
          <p:cNvPr id="3" name="タイトル 3">
            <a:extLst>
              <a:ext uri="{FF2B5EF4-FFF2-40B4-BE49-F238E27FC236}">
                <a16:creationId xmlns:a16="http://schemas.microsoft.com/office/drawing/2014/main" id="{1B2DF97F-1193-AF89-8C1C-693E72ECE32A}"/>
              </a:ext>
            </a:extLst>
          </p:cNvPr>
          <p:cNvSpPr txBox="1">
            <a:spLocks/>
          </p:cNvSpPr>
          <p:nvPr/>
        </p:nvSpPr>
        <p:spPr bwMode="auto">
          <a:xfrm>
            <a:off x="8940800" y="6540500"/>
            <a:ext cx="28844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r" eaLnBrk="1" hangingPunct="1">
              <a:defRPr/>
            </a:pPr>
            <a:r>
              <a:rPr lang="en-US" altLang="ja-JP" sz="900" b="1" dirty="0">
                <a:solidFill>
                  <a:schemeClr val="bg1"/>
                </a:solidFill>
                <a:latin typeface="Calibri" pitchFamily="34" charset="0"/>
              </a:rPr>
              <a:t>Technical Information</a:t>
            </a:r>
            <a:endParaRPr lang="ja-JP" altLang="en-US" sz="900" dirty="0">
              <a:solidFill>
                <a:schemeClr val="bg1"/>
              </a:solidFill>
              <a:latin typeface="Calibri" pitchFamily="34" charset="0"/>
            </a:endParaRPr>
          </a:p>
        </p:txBody>
      </p:sp>
    </p:spTree>
    <p:extLst>
      <p:ext uri="{BB962C8B-B14F-4D97-AF65-F5344CB8AC3E}">
        <p14:creationId xmlns:p14="http://schemas.microsoft.com/office/powerpoint/2010/main" val="280931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DE3294-376E-87DF-6950-53491C845C58}"/>
              </a:ext>
            </a:extLst>
          </p:cNvPr>
          <p:cNvSpPr>
            <a:spLocks noGrp="1"/>
          </p:cNvSpPr>
          <p:nvPr>
            <p:ph type="sldNum" sz="quarter" idx="10"/>
          </p:nvPr>
        </p:nvSpPr>
        <p:spPr/>
        <p:txBody>
          <a:bodyPr/>
          <a:lstStyle/>
          <a:p>
            <a:pPr>
              <a:defRPr/>
            </a:pPr>
            <a:fld id="{38E66EB5-FEF3-40FE-B4FC-65DEE1648A66}" type="slidenum">
              <a:rPr lang="en-US" altLang="ja-JP" smtClean="0"/>
              <a:pPr>
                <a:defRPr/>
              </a:pPr>
              <a:t>14</a:t>
            </a:fld>
            <a:endParaRPr lang="en-US" altLang="ja-JP" dirty="0"/>
          </a:p>
        </p:txBody>
      </p:sp>
      <p:sp>
        <p:nvSpPr>
          <p:cNvPr id="5" name="タイトル 1">
            <a:extLst>
              <a:ext uri="{FF2B5EF4-FFF2-40B4-BE49-F238E27FC236}">
                <a16:creationId xmlns:a16="http://schemas.microsoft.com/office/drawing/2014/main" id="{80D21F4F-A017-6988-B386-B62FCA8E459B}"/>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latin typeface="+mn-lt"/>
                <a:ea typeface="Meiryo UI" panose="020B0604030504040204" pitchFamily="50" charset="-128"/>
                <a:cs typeface="Meiryo UI" panose="020B0604030504040204" pitchFamily="50" charset="-128"/>
              </a:rPr>
              <a:t>Body</a:t>
            </a:r>
          </a:p>
        </p:txBody>
      </p:sp>
      <p:sp>
        <p:nvSpPr>
          <p:cNvPr id="4" name="正方形/長方形 3">
            <a:extLst>
              <a:ext uri="{FF2B5EF4-FFF2-40B4-BE49-F238E27FC236}">
                <a16:creationId xmlns:a16="http://schemas.microsoft.com/office/drawing/2014/main" id="{5753D718-EDB2-FBF9-CC5E-6F976AF932F2}"/>
              </a:ext>
            </a:extLst>
          </p:cNvPr>
          <p:cNvSpPr/>
          <p:nvPr/>
        </p:nvSpPr>
        <p:spPr>
          <a:xfrm>
            <a:off x="612776" y="1268760"/>
            <a:ext cx="6192985" cy="1920671"/>
          </a:xfrm>
          <a:prstGeom prst="rect">
            <a:avLst/>
          </a:prstGeom>
        </p:spPr>
        <p:txBody>
          <a:bodyPr wrap="square" lIns="103778" tIns="51888" rIns="103778" bIns="51888">
            <a:spAutoFit/>
          </a:bodyPr>
          <a:lstStyle/>
          <a:p>
            <a:pPr eaLnBrk="1" hangingPunct="1"/>
            <a:r>
              <a:rPr lang="en-US" altLang="ja-JP" b="1" dirty="0">
                <a:solidFill>
                  <a:schemeClr val="bg1"/>
                </a:solidFill>
                <a:latin typeface="+mn-lt"/>
                <a:ea typeface="Meiryo UI" panose="020B0604030504040204" pitchFamily="50" charset="-128"/>
                <a:cs typeface="Meiryo UI" panose="020B0604030504040204" pitchFamily="50" charset="-128"/>
              </a:rPr>
              <a:t>Stylus Illuminator Featuring a High-brightness and Long-life LED</a:t>
            </a:r>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endParaRPr lang="en-US" altLang="ja-JP" sz="1400" dirty="0">
              <a:solidFill>
                <a:schemeClr val="bg1"/>
              </a:solidFill>
              <a:latin typeface="+mn-lt"/>
              <a:ea typeface="Meiryo UI" panose="020B0604030504040204" pitchFamily="50" charset="-128"/>
              <a:cs typeface="Meiryo UI" panose="020B0604030504040204" pitchFamily="50" charset="-128"/>
            </a:endParaRPr>
          </a:p>
          <a:p>
            <a:pPr eaLnBrk="1" hangingPunct="1"/>
            <a:r>
              <a:rPr lang="en-US" altLang="ja-JP" sz="1400" dirty="0">
                <a:solidFill>
                  <a:schemeClr val="bg1"/>
                </a:solidFill>
                <a:latin typeface="+mn-lt"/>
                <a:ea typeface="Meiryo UI" panose="020B0604030504040204" pitchFamily="50" charset="-128"/>
                <a:cs typeface="Meiryo UI" panose="020B0604030504040204" pitchFamily="50" charset="-128"/>
              </a:rPr>
              <a:t>The stylus illuminator features a new push-type structure, and employs a high-brightness and long-life white LED. The illumination area and intensity were reviewed to provide improved visibility of the stylus tip compared to previous models even in a dark environment.</a:t>
            </a:r>
          </a:p>
        </p:txBody>
      </p:sp>
      <p:pic>
        <p:nvPicPr>
          <p:cNvPr id="6" name="Picture 4" descr="Photo of Stylus Illuminator">
            <a:extLst>
              <a:ext uri="{FF2B5EF4-FFF2-40B4-BE49-F238E27FC236}">
                <a16:creationId xmlns:a16="http://schemas.microsoft.com/office/drawing/2014/main" id="{B9E27DF3-1262-A49A-E6AE-1A01FE175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127" y="1341437"/>
            <a:ext cx="3433435" cy="3433435"/>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3">
            <a:extLst>
              <a:ext uri="{FF2B5EF4-FFF2-40B4-BE49-F238E27FC236}">
                <a16:creationId xmlns:a16="http://schemas.microsoft.com/office/drawing/2014/main" id="{FE683BDD-FDA3-86D7-746E-84C10C6A8179}"/>
              </a:ext>
            </a:extLst>
          </p:cNvPr>
          <p:cNvSpPr txBox="1">
            <a:spLocks/>
          </p:cNvSpPr>
          <p:nvPr/>
        </p:nvSpPr>
        <p:spPr bwMode="auto">
          <a:xfrm>
            <a:off x="8940800" y="6540500"/>
            <a:ext cx="28844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r" eaLnBrk="1" hangingPunct="1">
              <a:defRPr/>
            </a:pPr>
            <a:r>
              <a:rPr lang="en-US" altLang="ja-JP" sz="900" b="1" dirty="0">
                <a:solidFill>
                  <a:schemeClr val="bg1"/>
                </a:solidFill>
                <a:latin typeface="Calibri" pitchFamily="34" charset="0"/>
              </a:rPr>
              <a:t>Technical Information</a:t>
            </a:r>
            <a:endParaRPr lang="ja-JP" altLang="en-US" sz="900" dirty="0">
              <a:solidFill>
                <a:schemeClr val="bg1"/>
              </a:solidFill>
              <a:latin typeface="Calibri" pitchFamily="34" charset="0"/>
            </a:endParaRPr>
          </a:p>
        </p:txBody>
      </p:sp>
    </p:spTree>
    <p:extLst>
      <p:ext uri="{BB962C8B-B14F-4D97-AF65-F5344CB8AC3E}">
        <p14:creationId xmlns:p14="http://schemas.microsoft.com/office/powerpoint/2010/main" val="243640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DE3294-376E-87DF-6950-53491C845C58}"/>
              </a:ext>
            </a:extLst>
          </p:cNvPr>
          <p:cNvSpPr>
            <a:spLocks noGrp="1"/>
          </p:cNvSpPr>
          <p:nvPr>
            <p:ph type="sldNum" sz="quarter" idx="10"/>
          </p:nvPr>
        </p:nvSpPr>
        <p:spPr/>
        <p:txBody>
          <a:bodyPr/>
          <a:lstStyle/>
          <a:p>
            <a:pPr>
              <a:defRPr/>
            </a:pPr>
            <a:fld id="{38E66EB5-FEF3-40FE-B4FC-65DEE1648A66}" type="slidenum">
              <a:rPr lang="en-US" altLang="ja-JP" smtClean="0"/>
              <a:pPr>
                <a:defRPr/>
              </a:pPr>
              <a:t>15</a:t>
            </a:fld>
            <a:endParaRPr lang="en-US" altLang="ja-JP" dirty="0"/>
          </a:p>
        </p:txBody>
      </p:sp>
      <p:sp>
        <p:nvSpPr>
          <p:cNvPr id="5" name="タイトル 1">
            <a:extLst>
              <a:ext uri="{FF2B5EF4-FFF2-40B4-BE49-F238E27FC236}">
                <a16:creationId xmlns:a16="http://schemas.microsoft.com/office/drawing/2014/main" id="{80D21F4F-A017-6988-B386-B62FCA8E459B}"/>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latin typeface="+mn-lt"/>
                <a:ea typeface="Meiryo UI" panose="020B0604030504040204" pitchFamily="50" charset="-128"/>
                <a:cs typeface="Meiryo UI" panose="020B0604030504040204" pitchFamily="50" charset="-128"/>
              </a:rPr>
              <a:t>Body &amp; Insulator</a:t>
            </a:r>
          </a:p>
        </p:txBody>
      </p:sp>
      <p:sp>
        <p:nvSpPr>
          <p:cNvPr id="3" name="正方形/長方形 2">
            <a:extLst>
              <a:ext uri="{FF2B5EF4-FFF2-40B4-BE49-F238E27FC236}">
                <a16:creationId xmlns:a16="http://schemas.microsoft.com/office/drawing/2014/main" id="{BBAE7996-FD11-CA8C-46D9-A7C93BA5D292}"/>
              </a:ext>
            </a:extLst>
          </p:cNvPr>
          <p:cNvSpPr>
            <a:spLocks noChangeArrowheads="1"/>
          </p:cNvSpPr>
          <p:nvPr/>
        </p:nvSpPr>
        <p:spPr bwMode="auto">
          <a:xfrm>
            <a:off x="646708" y="1340768"/>
            <a:ext cx="77432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32385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indent="0" eaLnBrk="1" hangingPunct="1">
              <a:buClr>
                <a:srgbClr val="639729"/>
              </a:buClr>
            </a:pPr>
            <a:r>
              <a:rPr lang="en-US" altLang="ja-JP" sz="1600" dirty="0">
                <a:solidFill>
                  <a:schemeClr val="bg1"/>
                </a:solidFill>
                <a:latin typeface="+mn-lt"/>
                <a:ea typeface="Meiryo UI" panose="020B0604030504040204" pitchFamily="50" charset="-128"/>
                <a:cs typeface="Meiryo UI" panose="020B0604030504040204" pitchFamily="50" charset="-128"/>
              </a:rPr>
              <a:t>Cabinet featuring an anti-vibration construction for thorough shut-out of all vibrations</a:t>
            </a:r>
          </a:p>
          <a:p>
            <a:pPr marL="0" indent="0" eaLnBrk="1" hangingPunct="1">
              <a:buClr>
                <a:srgbClr val="639729"/>
              </a:buClr>
            </a:pPr>
            <a:r>
              <a:rPr lang="en-US" altLang="ja-JP" b="1" dirty="0">
                <a:solidFill>
                  <a:schemeClr val="bg1"/>
                </a:solidFill>
                <a:latin typeface="+mn-lt"/>
                <a:ea typeface="Meiryo UI" panose="020B0604030504040204" pitchFamily="50" charset="-128"/>
                <a:cs typeface="Meiryo UI" panose="020B0604030504040204" pitchFamily="50" charset="-128"/>
              </a:rPr>
              <a:t>High Rigidity Cabinet and High Damping Insulator</a:t>
            </a:r>
          </a:p>
        </p:txBody>
      </p:sp>
      <p:sp>
        <p:nvSpPr>
          <p:cNvPr id="4" name="タイトル 3">
            <a:extLst>
              <a:ext uri="{FF2B5EF4-FFF2-40B4-BE49-F238E27FC236}">
                <a16:creationId xmlns:a16="http://schemas.microsoft.com/office/drawing/2014/main" id="{D9373BDA-2C68-1F45-F473-A13EF51E9EF1}"/>
              </a:ext>
            </a:extLst>
          </p:cNvPr>
          <p:cNvSpPr txBox="1">
            <a:spLocks/>
          </p:cNvSpPr>
          <p:nvPr/>
        </p:nvSpPr>
        <p:spPr bwMode="auto">
          <a:xfrm>
            <a:off x="8940800" y="6540500"/>
            <a:ext cx="28844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r" eaLnBrk="1" hangingPunct="1">
              <a:defRPr/>
            </a:pPr>
            <a:r>
              <a:rPr lang="en-US" altLang="ja-JP" sz="900" b="1" dirty="0">
                <a:solidFill>
                  <a:schemeClr val="bg1"/>
                </a:solidFill>
                <a:latin typeface="Calibri" pitchFamily="34" charset="0"/>
              </a:rPr>
              <a:t>Technical Information</a:t>
            </a:r>
            <a:endParaRPr lang="ja-JP" altLang="en-US" sz="900" dirty="0">
              <a:solidFill>
                <a:schemeClr val="bg1"/>
              </a:solidFill>
              <a:latin typeface="Calibri" pitchFamily="34" charset="0"/>
            </a:endParaRPr>
          </a:p>
        </p:txBody>
      </p:sp>
      <p:sp>
        <p:nvSpPr>
          <p:cNvPr id="9" name="テキスト ボックス 8">
            <a:extLst>
              <a:ext uri="{FF2B5EF4-FFF2-40B4-BE49-F238E27FC236}">
                <a16:creationId xmlns:a16="http://schemas.microsoft.com/office/drawing/2014/main" id="{B7D34754-E960-17D3-271E-D2F9C92F3474}"/>
              </a:ext>
            </a:extLst>
          </p:cNvPr>
          <p:cNvSpPr txBox="1"/>
          <p:nvPr/>
        </p:nvSpPr>
        <p:spPr>
          <a:xfrm>
            <a:off x="646708" y="2204864"/>
            <a:ext cx="6087138" cy="246221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Calibri"/>
                <a:ea typeface="Meiryo UI" panose="020B0604030504040204" pitchFamily="50" charset="-128"/>
                <a:cs typeface="Meiryo UI" panose="020B0604030504040204" pitchFamily="50" charset="-128"/>
              </a:rPr>
              <a:t>The chassis, an essential part for reducing external vibrations, inherits the audio quality enhancement technology fostered through the development of high-end turntables. The </a:t>
            </a:r>
            <a:r>
              <a:rPr kumimoji="1" lang="en-US" altLang="ja-JP" sz="1400" b="0" i="0" u="none" strike="noStrike" kern="1200" cap="none" spc="0" normalizeH="0" baseline="0" noProof="0" dirty="0" err="1">
                <a:ln>
                  <a:noFill/>
                </a:ln>
                <a:solidFill>
                  <a:srgbClr val="FFFFFF"/>
                </a:solidFill>
                <a:effectLst/>
                <a:uLnTx/>
                <a:uFillTx/>
                <a:latin typeface="Calibri"/>
                <a:ea typeface="Meiryo UI" panose="020B0604030504040204" pitchFamily="50" charset="-128"/>
                <a:cs typeface="Meiryo UI" panose="020B0604030504040204" pitchFamily="50" charset="-128"/>
              </a:rPr>
              <a:t>aluminium</a:t>
            </a:r>
            <a:r>
              <a:rPr kumimoji="1" lang="en-US" altLang="ja-JP" sz="1400" b="0" i="0" u="none" strike="noStrike" kern="1200" cap="none" spc="0" normalizeH="0" baseline="0" noProof="0" dirty="0">
                <a:ln>
                  <a:noFill/>
                </a:ln>
                <a:solidFill>
                  <a:srgbClr val="FFFFFF"/>
                </a:solidFill>
                <a:effectLst/>
                <a:uLnTx/>
                <a:uFillTx/>
                <a:latin typeface="Calibri"/>
                <a:ea typeface="Meiryo UI" panose="020B0604030504040204" pitchFamily="50" charset="-128"/>
                <a:cs typeface="Meiryo UI" panose="020B0604030504040204" pitchFamily="50" charset="-128"/>
              </a:rPr>
              <a:t> die-cast chassis is rigidly integrated with a special material consisting of ABS mixed with glass </a:t>
            </a:r>
            <a:r>
              <a:rPr kumimoji="1" lang="en-US" altLang="ja-JP" sz="1400" b="0" i="0" u="none" strike="noStrike" kern="1200" cap="none" spc="0" normalizeH="0" baseline="0" noProof="0" dirty="0" err="1">
                <a:ln>
                  <a:noFill/>
                </a:ln>
                <a:solidFill>
                  <a:srgbClr val="FFFFFF"/>
                </a:solidFill>
                <a:effectLst/>
                <a:uLnTx/>
                <a:uFillTx/>
                <a:latin typeface="Calibri"/>
                <a:ea typeface="Meiryo UI" panose="020B0604030504040204" pitchFamily="50" charset="-128"/>
                <a:cs typeface="Meiryo UI" panose="020B0604030504040204" pitchFamily="50" charset="-128"/>
              </a:rPr>
              <a:t>fibre</a:t>
            </a:r>
            <a:r>
              <a:rPr kumimoji="1" lang="en-US" altLang="ja-JP" sz="1400" b="0" i="0" u="none" strike="noStrike" kern="1200" cap="none" spc="0" normalizeH="0" baseline="0" noProof="0" dirty="0">
                <a:ln>
                  <a:noFill/>
                </a:ln>
                <a:solidFill>
                  <a:srgbClr val="FFFFFF"/>
                </a:solidFill>
                <a:effectLst/>
                <a:uLnTx/>
                <a:uFillTx/>
                <a:latin typeface="Calibri"/>
                <a:ea typeface="Meiryo UI" panose="020B0604030504040204" pitchFamily="50" charset="-128"/>
                <a:cs typeface="Meiryo UI" panose="020B0604030504040204" pitchFamily="50" charset="-128"/>
              </a:rPr>
              <a:t> to achieve a two-layer construction. The combination of this special high-rigidity material and a metal chassis raised the rigidity and vibration-damping performance to higher levels, </a:t>
            </a:r>
            <a:r>
              <a:rPr kumimoji="1" lang="en-US" altLang="ja-JP" sz="1400" b="0" i="0" u="none" strike="noStrike" kern="1200" cap="none" spc="0" normalizeH="0" baseline="0" noProof="0" dirty="0" err="1">
                <a:ln>
                  <a:noFill/>
                </a:ln>
                <a:solidFill>
                  <a:srgbClr val="FFFFFF"/>
                </a:solidFill>
                <a:effectLst/>
                <a:uLnTx/>
                <a:uFillTx/>
                <a:latin typeface="Calibri"/>
                <a:ea typeface="Meiryo UI" panose="020B0604030504040204" pitchFamily="50" charset="-128"/>
                <a:cs typeface="Meiryo UI" panose="020B0604030504040204" pitchFamily="50" charset="-128"/>
              </a:rPr>
              <a:t>realising</a:t>
            </a:r>
            <a:r>
              <a:rPr kumimoji="1" lang="en-US" altLang="ja-JP" sz="1400" b="0" i="0" u="none" strike="noStrike" kern="1200" cap="none" spc="0" normalizeH="0" baseline="0" noProof="0" dirty="0">
                <a:ln>
                  <a:noFill/>
                </a:ln>
                <a:solidFill>
                  <a:srgbClr val="FFFFFF"/>
                </a:solidFill>
                <a:effectLst/>
                <a:uLnTx/>
                <a:uFillTx/>
                <a:latin typeface="Calibri"/>
                <a:ea typeface="Meiryo UI" panose="020B0604030504040204" pitchFamily="50" charset="-128"/>
                <a:cs typeface="Meiryo UI" panose="020B0604030504040204" pitchFamily="50" charset="-128"/>
              </a:rPr>
              <a:t> a robust cabinet for beautiful sound reproduction.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Calibri"/>
                <a:ea typeface="Meiryo UI" panose="020B0604030504040204" pitchFamily="50" charset="-128"/>
                <a:cs typeface="Meiryo UI" panose="020B0604030504040204" pitchFamily="50" charset="-128"/>
              </a:rPr>
              <a:t>The insulator is comprised of a spring and rubber to provide optimal frequency characteristics. This not only assures high sound quality and superb howling resistance, but also effectively shuts out external vibrations under high sound level conditions.</a:t>
            </a:r>
          </a:p>
        </p:txBody>
      </p:sp>
      <p:grpSp>
        <p:nvGrpSpPr>
          <p:cNvPr id="13" name="グループ化 12">
            <a:extLst>
              <a:ext uri="{FF2B5EF4-FFF2-40B4-BE49-F238E27FC236}">
                <a16:creationId xmlns:a16="http://schemas.microsoft.com/office/drawing/2014/main" id="{5968C2CB-42C1-591E-F3FF-156809A18586}"/>
              </a:ext>
            </a:extLst>
          </p:cNvPr>
          <p:cNvGrpSpPr/>
          <p:nvPr/>
        </p:nvGrpSpPr>
        <p:grpSpPr>
          <a:xfrm>
            <a:off x="7381825" y="1371990"/>
            <a:ext cx="4142829" cy="4142829"/>
            <a:chOff x="7381825" y="1371990"/>
            <a:chExt cx="4142829" cy="4142829"/>
          </a:xfrm>
        </p:grpSpPr>
        <p:pic>
          <p:nvPicPr>
            <p:cNvPr id="7" name="Picture 2" descr="Graphic of High Damping Insulator,Graphics of High Rigidity Cabinet">
              <a:extLst>
                <a:ext uri="{FF2B5EF4-FFF2-40B4-BE49-F238E27FC236}">
                  <a16:creationId xmlns:a16="http://schemas.microsoft.com/office/drawing/2014/main" id="{A4995556-E57C-D9BC-B0FE-81B86220E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25" y="1371990"/>
              <a:ext cx="4142829" cy="414282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3B780522-8209-1CDA-0991-D44177EA2C79}"/>
                </a:ext>
              </a:extLst>
            </p:cNvPr>
            <p:cNvSpPr/>
            <p:nvPr/>
          </p:nvSpPr>
          <p:spPr>
            <a:xfrm>
              <a:off x="9686081" y="4365104"/>
              <a:ext cx="1301079" cy="144016"/>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0311641-7EC6-E950-55A7-1E7D8C0D11A8}"/>
                </a:ext>
              </a:extLst>
            </p:cNvPr>
            <p:cNvSpPr txBox="1"/>
            <p:nvPr/>
          </p:nvSpPr>
          <p:spPr>
            <a:xfrm>
              <a:off x="9758089" y="4376137"/>
              <a:ext cx="1301079" cy="276999"/>
            </a:xfrm>
            <a:prstGeom prst="rect">
              <a:avLst/>
            </a:prstGeom>
            <a:noFill/>
          </p:spPr>
          <p:txBody>
            <a:bodyPr wrap="square" rtlCol="0">
              <a:spAutoFit/>
            </a:bodyPr>
            <a:lstStyle/>
            <a:p>
              <a:r>
                <a:rPr kumimoji="1" lang="en-US" altLang="ja-JP" sz="1200" dirty="0">
                  <a:solidFill>
                    <a:schemeClr val="bg1"/>
                  </a:solidFill>
                  <a:latin typeface="+mn-lt"/>
                </a:rPr>
                <a:t>Bottom</a:t>
              </a:r>
              <a:r>
                <a:rPr lang="ja-JP" altLang="en-US" sz="1200" dirty="0">
                  <a:solidFill>
                    <a:schemeClr val="bg1"/>
                  </a:solidFill>
                  <a:latin typeface="+mn-lt"/>
                </a:rPr>
                <a:t> </a:t>
              </a:r>
              <a:r>
                <a:rPr lang="en-US" altLang="ja-JP" sz="1200" dirty="0">
                  <a:solidFill>
                    <a:schemeClr val="bg1"/>
                  </a:solidFill>
                  <a:latin typeface="+mn-lt"/>
                </a:rPr>
                <a:t>Chassis</a:t>
              </a:r>
              <a:r>
                <a:rPr kumimoji="1" lang="en-US" altLang="ja-JP" sz="1200" dirty="0">
                  <a:solidFill>
                    <a:schemeClr val="bg1"/>
                  </a:solidFill>
                  <a:latin typeface="+mn-lt"/>
                </a:rPr>
                <a:t> </a:t>
              </a:r>
              <a:endParaRPr kumimoji="1" lang="ja-JP" altLang="en-US" sz="1200" dirty="0">
                <a:solidFill>
                  <a:schemeClr val="bg1"/>
                </a:solidFill>
                <a:latin typeface="+mn-lt"/>
              </a:endParaRPr>
            </a:p>
          </p:txBody>
        </p:sp>
      </p:grpSp>
    </p:spTree>
    <p:extLst>
      <p:ext uri="{BB962C8B-B14F-4D97-AF65-F5344CB8AC3E}">
        <p14:creationId xmlns:p14="http://schemas.microsoft.com/office/powerpoint/2010/main" val="64331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3D6665C8-14C8-5951-CD85-6B9FBD017049}"/>
              </a:ext>
            </a:extLst>
          </p:cNvPr>
          <p:cNvSpPr txBox="1">
            <a:spLocks/>
          </p:cNvSpPr>
          <p:nvPr/>
        </p:nvSpPr>
        <p:spPr>
          <a:xfrm>
            <a:off x="500062" y="321468"/>
            <a:ext cx="7961884" cy="576263"/>
          </a:xfrm>
          <a:prstGeom prst="rect">
            <a:avLst/>
          </a:prstGeom>
        </p:spPr>
        <p:txBody>
          <a:bodyPr/>
          <a:lstStyle>
            <a:lvl1pPr algn="l" rtl="0" eaLnBrk="0" fontAlgn="base" hangingPunct="0">
              <a:spcBef>
                <a:spcPct val="0"/>
              </a:spcBef>
              <a:spcAft>
                <a:spcPct val="0"/>
              </a:spcAft>
              <a:defRPr kumimoji="1" sz="2600">
                <a:solidFill>
                  <a:srgbClr val="606060"/>
                </a:solidFill>
                <a:latin typeface="Century Gothic" panose="020B0502020202020204" pitchFamily="34" charset="0"/>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r>
              <a:rPr lang="en-US" altLang="ja-JP" b="1" dirty="0">
                <a:solidFill>
                  <a:srgbClr val="FFFFFF"/>
                </a:solidFill>
                <a:latin typeface="Calibri"/>
                <a:ea typeface="Meiryo UI" panose="020B0604030504040204" pitchFamily="50" charset="-128"/>
              </a:rPr>
              <a:t>Technics for </a:t>
            </a:r>
            <a:r>
              <a:rPr lang="en-US" altLang="ja-JP" b="1" dirty="0" err="1">
                <a:solidFill>
                  <a:srgbClr val="FFFFFF"/>
                </a:solidFill>
                <a:latin typeface="Calibri"/>
                <a:ea typeface="Meiryo UI" panose="020B0604030504040204" pitchFamily="50" charset="-128"/>
              </a:rPr>
              <a:t>Automobili</a:t>
            </a:r>
            <a:r>
              <a:rPr lang="en-US" altLang="ja-JP" b="1" dirty="0">
                <a:solidFill>
                  <a:srgbClr val="FFFFFF"/>
                </a:solidFill>
                <a:latin typeface="Calibri"/>
                <a:ea typeface="Meiryo UI" panose="020B0604030504040204" pitchFamily="50" charset="-128"/>
              </a:rPr>
              <a:t> Lamborghini SL-1200M7B</a:t>
            </a:r>
          </a:p>
        </p:txBody>
      </p:sp>
      <p:sp>
        <p:nvSpPr>
          <p:cNvPr id="5" name="テキスト ボックス 4">
            <a:extLst>
              <a:ext uri="{FF2B5EF4-FFF2-40B4-BE49-F238E27FC236}">
                <a16:creationId xmlns:a16="http://schemas.microsoft.com/office/drawing/2014/main" id="{B100EB2A-9210-55B1-6C2C-9133CF202197}"/>
              </a:ext>
            </a:extLst>
          </p:cNvPr>
          <p:cNvSpPr txBox="1"/>
          <p:nvPr/>
        </p:nvSpPr>
        <p:spPr>
          <a:xfrm>
            <a:off x="5800274" y="2558222"/>
            <a:ext cx="2730363" cy="1569660"/>
          </a:xfrm>
          <a:prstGeom prst="rect">
            <a:avLst/>
          </a:prstGeom>
          <a:noFill/>
        </p:spPr>
        <p:txBody>
          <a:bodyPr wrap="none" rtlCol="0">
            <a:spAutoFit/>
          </a:bodyPr>
          <a:lstStyle/>
          <a:p>
            <a:pPr marL="342900" indent="-342900" fontAlgn="base">
              <a:spcBef>
                <a:spcPct val="0"/>
              </a:spcBef>
              <a:spcAft>
                <a:spcPct val="0"/>
              </a:spcAft>
              <a:buFont typeface="+mj-lt"/>
              <a:buAutoNum type="arabicPeriod"/>
            </a:pPr>
            <a:r>
              <a:rPr lang="en-US" altLang="ja-JP" sz="1600" dirty="0">
                <a:solidFill>
                  <a:schemeClr val="bg1"/>
                </a:solidFill>
                <a:latin typeface="+mn-lt"/>
                <a:ea typeface="+mj-ea"/>
                <a:cs typeface="Arial" panose="020B0604020202020204" pitchFamily="34" charset="0"/>
              </a:rPr>
              <a:t>Collaboration Background </a:t>
            </a:r>
          </a:p>
          <a:p>
            <a:pPr marL="342900" indent="-342900" fontAlgn="base">
              <a:spcBef>
                <a:spcPct val="0"/>
              </a:spcBef>
              <a:spcAft>
                <a:spcPct val="0"/>
              </a:spcAft>
              <a:buFont typeface="+mj-lt"/>
              <a:buAutoNum type="arabicPeriod"/>
            </a:pPr>
            <a:endParaRPr lang="en-US" altLang="ja-JP" sz="1600" dirty="0">
              <a:solidFill>
                <a:schemeClr val="bg1"/>
              </a:solidFill>
              <a:latin typeface="+mn-lt"/>
              <a:ea typeface="+mj-ea"/>
              <a:cs typeface="Arial" panose="020B0604020202020204" pitchFamily="34" charset="0"/>
            </a:endParaRPr>
          </a:p>
          <a:p>
            <a:pPr marL="342900" indent="-342900" fontAlgn="base">
              <a:spcBef>
                <a:spcPct val="0"/>
              </a:spcBef>
              <a:spcAft>
                <a:spcPct val="0"/>
              </a:spcAft>
              <a:buFont typeface="+mj-lt"/>
              <a:buAutoNum type="arabicPeriod"/>
            </a:pPr>
            <a:r>
              <a:rPr lang="en-US" altLang="ja-JP" sz="1600" dirty="0">
                <a:solidFill>
                  <a:schemeClr val="bg1"/>
                </a:solidFill>
                <a:latin typeface="+mn-lt"/>
                <a:ea typeface="+mj-ea"/>
                <a:cs typeface="Arial" panose="020B0604020202020204" pitchFamily="34" charset="0"/>
              </a:rPr>
              <a:t>Designs and Accessories</a:t>
            </a:r>
          </a:p>
          <a:p>
            <a:pPr marL="342900" indent="-342900" fontAlgn="base">
              <a:spcBef>
                <a:spcPct val="0"/>
              </a:spcBef>
              <a:spcAft>
                <a:spcPct val="0"/>
              </a:spcAft>
              <a:buFont typeface="+mj-lt"/>
              <a:buAutoNum type="arabicPeriod"/>
            </a:pPr>
            <a:endParaRPr lang="en-US" altLang="ja-JP" sz="1600" dirty="0">
              <a:solidFill>
                <a:schemeClr val="bg1"/>
              </a:solidFill>
              <a:latin typeface="+mn-lt"/>
              <a:ea typeface="+mj-ea"/>
              <a:cs typeface="Arial" panose="020B0604020202020204" pitchFamily="34" charset="0"/>
            </a:endParaRPr>
          </a:p>
          <a:p>
            <a:pPr marL="342900" indent="-342900" fontAlgn="base">
              <a:spcBef>
                <a:spcPct val="0"/>
              </a:spcBef>
              <a:spcAft>
                <a:spcPct val="0"/>
              </a:spcAft>
              <a:buFont typeface="+mj-lt"/>
              <a:buAutoNum type="arabicPeriod"/>
            </a:pPr>
            <a:r>
              <a:rPr lang="en-US" altLang="ja-JP" sz="1600" dirty="0">
                <a:solidFill>
                  <a:schemeClr val="bg1"/>
                </a:solidFill>
                <a:latin typeface="+mn-lt"/>
                <a:ea typeface="+mj-ea"/>
                <a:cs typeface="Arial" panose="020B0604020202020204" pitchFamily="34" charset="0"/>
              </a:rPr>
              <a:t>Technology Features  </a:t>
            </a:r>
          </a:p>
          <a:p>
            <a:pPr marL="342900" indent="-342900" fontAlgn="base">
              <a:spcBef>
                <a:spcPct val="0"/>
              </a:spcBef>
              <a:spcAft>
                <a:spcPct val="0"/>
              </a:spcAft>
              <a:buFont typeface="+mj-lt"/>
              <a:buAutoNum type="arabicPeriod"/>
            </a:pPr>
            <a:endParaRPr lang="en-US" altLang="ja-JP" sz="1600" dirty="0">
              <a:solidFill>
                <a:schemeClr val="bg1"/>
              </a:solidFill>
              <a:latin typeface="Arial" panose="020B0604020202020204" pitchFamily="34" charset="0"/>
              <a:ea typeface="+mj-ea"/>
              <a:cs typeface="Arial" panose="020B0604020202020204" pitchFamily="34" charset="0"/>
            </a:endParaRPr>
          </a:p>
        </p:txBody>
      </p:sp>
      <p:cxnSp>
        <p:nvCxnSpPr>
          <p:cNvPr id="7" name="直線コネクタ 6">
            <a:extLst>
              <a:ext uri="{FF2B5EF4-FFF2-40B4-BE49-F238E27FC236}">
                <a16:creationId xmlns:a16="http://schemas.microsoft.com/office/drawing/2014/main" id="{7B82A494-77DD-4422-AF83-25F7BC609CD6}"/>
              </a:ext>
            </a:extLst>
          </p:cNvPr>
          <p:cNvCxnSpPr>
            <a:cxnSpLocks/>
          </p:cNvCxnSpPr>
          <p:nvPr/>
        </p:nvCxnSpPr>
        <p:spPr>
          <a:xfrm>
            <a:off x="10154980" y="2734407"/>
            <a:ext cx="925751"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3CC6545-F969-F1E4-BB5F-50DD00D9980D}"/>
              </a:ext>
            </a:extLst>
          </p:cNvPr>
          <p:cNvSpPr txBox="1"/>
          <p:nvPr/>
        </p:nvSpPr>
        <p:spPr>
          <a:xfrm>
            <a:off x="11088045" y="2558438"/>
            <a:ext cx="360040" cy="338554"/>
          </a:xfrm>
          <a:prstGeom prst="rect">
            <a:avLst/>
          </a:prstGeom>
          <a:noFill/>
        </p:spPr>
        <p:txBody>
          <a:bodyPr wrap="square">
            <a:spAutoFit/>
          </a:bodyPr>
          <a:lstStyle/>
          <a:p>
            <a:pPr algn="ctr"/>
            <a:r>
              <a:rPr kumimoji="1" lang="en-US" altLang="ja-JP" sz="1600" b="0" i="0" u="none" strike="noStrike" kern="1200" cap="none" spc="0" normalizeH="0" baseline="0" noProof="0" dirty="0">
                <a:ln>
                  <a:noFill/>
                </a:ln>
                <a:solidFill>
                  <a:schemeClr val="bg1"/>
                </a:solidFill>
                <a:effectLst/>
                <a:uLnTx/>
                <a:uFillTx/>
                <a:latin typeface="Arial" panose="020B0604020202020204" pitchFamily="34" charset="0"/>
                <a:ea typeface="ＭＳ Ｐゴシック"/>
                <a:cs typeface="Arial" panose="020B0604020202020204" pitchFamily="34" charset="0"/>
              </a:rPr>
              <a:t>3</a:t>
            </a:r>
            <a:endParaRPr lang="ja-JP" altLang="en-US" dirty="0">
              <a:solidFill>
                <a:schemeClr val="bg1"/>
              </a:solidFill>
            </a:endParaRPr>
          </a:p>
        </p:txBody>
      </p:sp>
      <p:sp>
        <p:nvSpPr>
          <p:cNvPr id="9" name="テキスト ボックス 8">
            <a:extLst>
              <a:ext uri="{FF2B5EF4-FFF2-40B4-BE49-F238E27FC236}">
                <a16:creationId xmlns:a16="http://schemas.microsoft.com/office/drawing/2014/main" id="{B9FF8B0C-C64D-2908-4D12-70DF2317838A}"/>
              </a:ext>
            </a:extLst>
          </p:cNvPr>
          <p:cNvSpPr txBox="1"/>
          <p:nvPr/>
        </p:nvSpPr>
        <p:spPr>
          <a:xfrm>
            <a:off x="11126241" y="3026779"/>
            <a:ext cx="360040" cy="338554"/>
          </a:xfrm>
          <a:prstGeom prst="rect">
            <a:avLst/>
          </a:prstGeom>
          <a:noFill/>
        </p:spPr>
        <p:txBody>
          <a:bodyPr wrap="square">
            <a:spAutoFit/>
          </a:bodyPr>
          <a:lstStyle/>
          <a:p>
            <a:r>
              <a:rPr kumimoji="1" lang="en-US" altLang="ja-JP" sz="1600" b="0" i="0" u="none" strike="noStrike" kern="1200" cap="none" spc="0" normalizeH="0" baseline="0" noProof="0" dirty="0">
                <a:ln>
                  <a:noFill/>
                </a:ln>
                <a:solidFill>
                  <a:schemeClr val="bg1"/>
                </a:solidFill>
                <a:effectLst/>
                <a:uLnTx/>
                <a:uFillTx/>
                <a:latin typeface="Arial" panose="020B0604020202020204" pitchFamily="34" charset="0"/>
                <a:ea typeface="ＭＳ Ｐゴシック"/>
                <a:cs typeface="Arial" panose="020B0604020202020204" pitchFamily="34" charset="0"/>
              </a:rPr>
              <a:t>5</a:t>
            </a:r>
            <a:endParaRPr lang="ja-JP" altLang="en-US" dirty="0">
              <a:solidFill>
                <a:schemeClr val="bg1"/>
              </a:solidFill>
            </a:endParaRPr>
          </a:p>
        </p:txBody>
      </p:sp>
      <p:sp>
        <p:nvSpPr>
          <p:cNvPr id="11" name="テキスト ボックス 10">
            <a:extLst>
              <a:ext uri="{FF2B5EF4-FFF2-40B4-BE49-F238E27FC236}">
                <a16:creationId xmlns:a16="http://schemas.microsoft.com/office/drawing/2014/main" id="{069745E1-7721-8C40-950D-839E7AB713A9}"/>
              </a:ext>
            </a:extLst>
          </p:cNvPr>
          <p:cNvSpPr txBox="1"/>
          <p:nvPr/>
        </p:nvSpPr>
        <p:spPr>
          <a:xfrm>
            <a:off x="11126241" y="3575626"/>
            <a:ext cx="360040" cy="338554"/>
          </a:xfrm>
          <a:prstGeom prst="rect">
            <a:avLst/>
          </a:prstGeom>
          <a:noFill/>
        </p:spPr>
        <p:txBody>
          <a:bodyPr wrap="square">
            <a:spAutoFit/>
          </a:bodyPr>
          <a:lstStyle/>
          <a:p>
            <a:r>
              <a:rPr lang="en-US" altLang="ja-JP" sz="1600" dirty="0">
                <a:solidFill>
                  <a:schemeClr val="bg1"/>
                </a:solidFill>
                <a:latin typeface="Arial" panose="020B0604020202020204" pitchFamily="34" charset="0"/>
                <a:ea typeface="ＭＳ Ｐゴシック"/>
                <a:cs typeface="Arial" panose="020B0604020202020204" pitchFamily="34" charset="0"/>
              </a:rPr>
              <a:t>8</a:t>
            </a:r>
            <a:endParaRPr lang="ja-JP" altLang="en-US" dirty="0">
              <a:solidFill>
                <a:schemeClr val="bg1"/>
              </a:solidFill>
            </a:endParaRPr>
          </a:p>
        </p:txBody>
      </p:sp>
      <p:cxnSp>
        <p:nvCxnSpPr>
          <p:cNvPr id="14" name="直線コネクタ 13">
            <a:extLst>
              <a:ext uri="{FF2B5EF4-FFF2-40B4-BE49-F238E27FC236}">
                <a16:creationId xmlns:a16="http://schemas.microsoft.com/office/drawing/2014/main" id="{7355D5A0-92F2-232E-0843-414F603C28CE}"/>
              </a:ext>
            </a:extLst>
          </p:cNvPr>
          <p:cNvCxnSpPr>
            <a:cxnSpLocks/>
          </p:cNvCxnSpPr>
          <p:nvPr/>
        </p:nvCxnSpPr>
        <p:spPr>
          <a:xfrm>
            <a:off x="9253056" y="3190795"/>
            <a:ext cx="1827675" cy="5261"/>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C2BF7AC-D257-B465-5F39-FBA8E0134DCD}"/>
              </a:ext>
            </a:extLst>
          </p:cNvPr>
          <p:cNvCxnSpPr>
            <a:cxnSpLocks/>
          </p:cNvCxnSpPr>
          <p:nvPr/>
        </p:nvCxnSpPr>
        <p:spPr>
          <a:xfrm>
            <a:off x="9253056" y="3738749"/>
            <a:ext cx="1827675" cy="5261"/>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4" name="図 3" descr="レゴ が含まれている画像&#10;&#10;自動的に生成された説明">
            <a:extLst>
              <a:ext uri="{FF2B5EF4-FFF2-40B4-BE49-F238E27FC236}">
                <a16:creationId xmlns:a16="http://schemas.microsoft.com/office/drawing/2014/main" id="{AAB3E403-A4E1-08FF-AD3E-2C8B719E5EC5}"/>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0453" t="20776" r="20452" b="20128"/>
          <a:stretch/>
        </p:blipFill>
        <p:spPr>
          <a:xfrm>
            <a:off x="612775" y="1338967"/>
            <a:ext cx="4052732" cy="4052732"/>
          </a:xfrm>
          <a:prstGeom prst="rect">
            <a:avLst/>
          </a:prstGeom>
        </p:spPr>
      </p:pic>
      <p:sp>
        <p:nvSpPr>
          <p:cNvPr id="10" name="スライド番号プレースホルダー 1">
            <a:extLst>
              <a:ext uri="{FF2B5EF4-FFF2-40B4-BE49-F238E27FC236}">
                <a16:creationId xmlns:a16="http://schemas.microsoft.com/office/drawing/2014/main" id="{2FED89F3-1A81-300C-DA2C-CE10C8964BD5}"/>
              </a:ext>
            </a:extLst>
          </p:cNvPr>
          <p:cNvSpPr>
            <a:spLocks noGrp="1"/>
          </p:cNvSpPr>
          <p:nvPr>
            <p:ph type="sldNum" sz="quarter" idx="10"/>
          </p:nvPr>
        </p:nvSpPr>
        <p:spPr>
          <a:xfrm>
            <a:off x="11664950" y="6554788"/>
            <a:ext cx="496888" cy="230187"/>
          </a:xfrm>
        </p:spPr>
        <p:txBody>
          <a:bodyPr/>
          <a:lstStyle/>
          <a:p>
            <a:pPr>
              <a:defRPr/>
            </a:pPr>
            <a:fld id="{38E66EB5-FEF3-40FE-B4FC-65DEE1648A66}" type="slidenum">
              <a:rPr lang="en-US" altLang="ja-JP" smtClean="0"/>
              <a:pPr>
                <a:defRPr/>
              </a:pPr>
              <a:t>2</a:t>
            </a:fld>
            <a:endParaRPr lang="en-US" altLang="ja-JP" dirty="0"/>
          </a:p>
        </p:txBody>
      </p:sp>
    </p:spTree>
    <p:extLst>
      <p:ext uri="{BB962C8B-B14F-4D97-AF65-F5344CB8AC3E}">
        <p14:creationId xmlns:p14="http://schemas.microsoft.com/office/powerpoint/2010/main" val="367951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BCF051B-D527-05EE-951F-0CE5CAE67802}"/>
              </a:ext>
            </a:extLst>
          </p:cNvPr>
          <p:cNvSpPr>
            <a:spLocks noGrp="1"/>
          </p:cNvSpPr>
          <p:nvPr>
            <p:ph type="title" idx="4294967295"/>
          </p:nvPr>
        </p:nvSpPr>
        <p:spPr>
          <a:xfrm>
            <a:off x="109017" y="2780928"/>
            <a:ext cx="10955338" cy="576263"/>
          </a:xfrm>
          <a:prstGeom prst="rect">
            <a:avLst/>
          </a:prstGeom>
        </p:spPr>
        <p:txBody>
          <a:bodyPr/>
          <a:lstStyle/>
          <a:p>
            <a:r>
              <a:rPr kumimoji="1" lang="en-US" altLang="ja-JP" sz="2400" dirty="0">
                <a:solidFill>
                  <a:schemeClr val="bg1"/>
                </a:solidFill>
                <a:latin typeface="Arial" panose="020B0604020202020204" pitchFamily="34" charset="0"/>
                <a:cs typeface="Arial" panose="020B0604020202020204" pitchFamily="34" charset="0"/>
              </a:rPr>
              <a:t>1</a:t>
            </a:r>
            <a:r>
              <a:rPr kumimoji="1" lang="ja-JP" altLang="en-US" sz="2400" dirty="0">
                <a:solidFill>
                  <a:schemeClr val="bg1"/>
                </a:solidFill>
                <a:latin typeface="Arial" panose="020B0604020202020204" pitchFamily="34" charset="0"/>
                <a:cs typeface="Arial" panose="020B0604020202020204" pitchFamily="34" charset="0"/>
              </a:rPr>
              <a:t>．</a:t>
            </a:r>
            <a:r>
              <a:rPr kumimoji="1" lang="en-US" altLang="ja-JP" sz="2400" dirty="0">
                <a:solidFill>
                  <a:schemeClr val="bg1"/>
                </a:solidFill>
                <a:latin typeface="+mn-lt"/>
                <a:cs typeface="Arial" panose="020B0604020202020204" pitchFamily="34" charset="0"/>
              </a:rPr>
              <a:t>Collaboration Background</a:t>
            </a:r>
            <a:endParaRPr kumimoji="1" lang="ja-JP" altLang="en-US" dirty="0">
              <a:solidFill>
                <a:schemeClr val="bg1"/>
              </a:solidFill>
              <a:latin typeface="+mn-lt"/>
            </a:endParaRPr>
          </a:p>
        </p:txBody>
      </p:sp>
    </p:spTree>
    <p:extLst>
      <p:ext uri="{BB962C8B-B14F-4D97-AF65-F5344CB8AC3E}">
        <p14:creationId xmlns:p14="http://schemas.microsoft.com/office/powerpoint/2010/main" val="135733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1784CBE-92E6-79FE-82EC-D3FCB74C7848}"/>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solidFill>
                  <a:srgbClr val="FFFFFF"/>
                </a:solidFill>
                <a:latin typeface="Calibri"/>
                <a:ea typeface="Meiryo UI" panose="020B0604030504040204" pitchFamily="50" charset="-128"/>
                <a:cs typeface="Meiryo UI" panose="020B0604030504040204" pitchFamily="50" charset="-128"/>
              </a:rPr>
              <a:t>Pursuing an Emotive Sound that Touches Any Enthusiast’s Heart </a:t>
            </a:r>
          </a:p>
        </p:txBody>
      </p:sp>
      <p:sp>
        <p:nvSpPr>
          <p:cNvPr id="8" name="正方形/長方形 7">
            <a:extLst>
              <a:ext uri="{FF2B5EF4-FFF2-40B4-BE49-F238E27FC236}">
                <a16:creationId xmlns:a16="http://schemas.microsoft.com/office/drawing/2014/main" id="{82298D78-D5DE-9734-C013-3C1E50949572}"/>
              </a:ext>
            </a:extLst>
          </p:cNvPr>
          <p:cNvSpPr/>
          <p:nvPr/>
        </p:nvSpPr>
        <p:spPr>
          <a:xfrm>
            <a:off x="533623" y="1242943"/>
            <a:ext cx="5768082" cy="2905556"/>
          </a:xfrm>
          <a:prstGeom prst="rect">
            <a:avLst/>
          </a:prstGeom>
        </p:spPr>
        <p:txBody>
          <a:bodyPr wrap="square" lIns="103778" tIns="51888" rIns="103778" bIns="51888">
            <a:spAutoFit/>
          </a:bodyPr>
          <a:lstStyle/>
          <a:p>
            <a:pPr eaLnBrk="1" hangingPunct="1"/>
            <a:r>
              <a:rPr lang="en-US" altLang="ja-JP" sz="1400" dirty="0">
                <a:solidFill>
                  <a:srgbClr val="FFFFFF"/>
                </a:solidFill>
                <a:latin typeface="Calibri"/>
                <a:ea typeface="Meiryo UI" panose="020B0604030504040204" pitchFamily="50" charset="-128"/>
                <a:cs typeface="Meiryo UI" panose="020B0604030504040204" pitchFamily="50" charset="-128"/>
              </a:rPr>
              <a:t>Despite coming from completely different markets, looking back on their 60-year history, both </a:t>
            </a:r>
            <a:r>
              <a:rPr lang="en-US" altLang="ja-JP" sz="1400" dirty="0" err="1">
                <a:solidFill>
                  <a:srgbClr val="FFFFFF"/>
                </a:solidFill>
                <a:latin typeface="Calibri"/>
                <a:ea typeface="Meiryo UI" panose="020B0604030504040204" pitchFamily="50" charset="-128"/>
                <a:cs typeface="Meiryo UI" panose="020B0604030504040204" pitchFamily="50" charset="-128"/>
              </a:rPr>
              <a:t>Automobili</a:t>
            </a:r>
            <a:r>
              <a:rPr lang="en-US" altLang="ja-JP" sz="1400" dirty="0">
                <a:solidFill>
                  <a:srgbClr val="FFFFFF"/>
                </a:solidFill>
                <a:latin typeface="Calibri"/>
                <a:ea typeface="Meiryo UI" panose="020B0604030504040204" pitchFamily="50" charset="-128"/>
                <a:cs typeface="Meiryo UI" panose="020B0604030504040204" pitchFamily="50" charset="-128"/>
              </a:rPr>
              <a:t> Lamborghini and Technics share similar values in their underlying corporate cultures. Both engage in thorough technological development using unique ideas to provide customers with unforgettable experiences and are uncompromising in their approach to manufacturing. </a:t>
            </a:r>
          </a:p>
          <a:p>
            <a:pPr eaLnBrk="1" hangingPunct="1"/>
            <a:r>
              <a:rPr lang="en-US" altLang="ja-JP" sz="1400" dirty="0">
                <a:solidFill>
                  <a:srgbClr val="FFFFFF"/>
                </a:solidFill>
                <a:latin typeface="Calibri"/>
                <a:ea typeface="Meiryo UI" panose="020B0604030504040204" pitchFamily="50" charset="-128"/>
                <a:cs typeface="Meiryo UI" panose="020B0604030504040204" pitchFamily="50" charset="-128"/>
              </a:rPr>
              <a:t>Sound is another characteristic element of the two brands. With the overwhelming elation provided by the engine sounds of </a:t>
            </a:r>
            <a:r>
              <a:rPr lang="en-US" altLang="ja-JP" sz="1400" dirty="0" err="1">
                <a:solidFill>
                  <a:srgbClr val="FFFFFF"/>
                </a:solidFill>
                <a:latin typeface="Calibri"/>
                <a:ea typeface="Meiryo UI" panose="020B0604030504040204" pitchFamily="50" charset="-128"/>
                <a:cs typeface="Meiryo UI" panose="020B0604030504040204" pitchFamily="50" charset="-128"/>
              </a:rPr>
              <a:t>Automobili</a:t>
            </a:r>
            <a:r>
              <a:rPr lang="en-US" altLang="ja-JP" sz="1400" dirty="0">
                <a:solidFill>
                  <a:srgbClr val="FFFFFF"/>
                </a:solidFill>
                <a:latin typeface="Calibri"/>
                <a:ea typeface="Meiryo UI" panose="020B0604030504040204" pitchFamily="50" charset="-128"/>
                <a:cs typeface="Meiryo UI" panose="020B0604030504040204" pitchFamily="50" charset="-128"/>
              </a:rPr>
              <a:t> Lamborghini and the rich audio experience presented by Technics’ audio solutions, both brands have sought to develop sounds that stimulate the customer. </a:t>
            </a:r>
          </a:p>
          <a:p>
            <a:pPr eaLnBrk="1" hangingPunct="1"/>
            <a:r>
              <a:rPr lang="en-US" altLang="ja-JP" sz="1400" dirty="0">
                <a:solidFill>
                  <a:srgbClr val="FFFFFF"/>
                </a:solidFill>
                <a:latin typeface="Calibri"/>
                <a:ea typeface="Meiryo UI" panose="020B0604030504040204" pitchFamily="50" charset="-128"/>
                <a:cs typeface="Meiryo UI" panose="020B0604030504040204" pitchFamily="50" charset="-128"/>
              </a:rPr>
              <a:t>This collaboration was born from the commonalities between the brands’ concepts and sound making initiatives.</a:t>
            </a:r>
          </a:p>
        </p:txBody>
      </p:sp>
      <p:pic>
        <p:nvPicPr>
          <p:cNvPr id="10" name="図 9" descr="ロゴ&#10;&#10;自動的に生成された説明">
            <a:extLst>
              <a:ext uri="{FF2B5EF4-FFF2-40B4-BE49-F238E27FC236}">
                <a16:creationId xmlns:a16="http://schemas.microsoft.com/office/drawing/2014/main" id="{F3927E01-C25E-FD81-654A-0005D2A38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9496" y="1989138"/>
            <a:ext cx="1318685" cy="1483521"/>
          </a:xfrm>
          <a:prstGeom prst="rect">
            <a:avLst/>
          </a:prstGeom>
        </p:spPr>
      </p:pic>
      <p:pic>
        <p:nvPicPr>
          <p:cNvPr id="11" name="図 10" descr="図形 が含まれている画像&#10;&#10;自動的に生成された説明">
            <a:extLst>
              <a:ext uri="{FF2B5EF4-FFF2-40B4-BE49-F238E27FC236}">
                <a16:creationId xmlns:a16="http://schemas.microsoft.com/office/drawing/2014/main" id="{18F91CC8-1B9F-7F95-BA41-B34F17A72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438" y="2541528"/>
            <a:ext cx="2308161" cy="378739"/>
          </a:xfrm>
          <a:prstGeom prst="rect">
            <a:avLst/>
          </a:prstGeom>
        </p:spPr>
      </p:pic>
      <p:sp>
        <p:nvSpPr>
          <p:cNvPr id="3" name="スライド番号プレースホルダー 1">
            <a:extLst>
              <a:ext uri="{FF2B5EF4-FFF2-40B4-BE49-F238E27FC236}">
                <a16:creationId xmlns:a16="http://schemas.microsoft.com/office/drawing/2014/main" id="{4CC72CD3-C533-4FC5-8DA0-215FD330609F}"/>
              </a:ext>
            </a:extLst>
          </p:cNvPr>
          <p:cNvSpPr>
            <a:spLocks noGrp="1"/>
          </p:cNvSpPr>
          <p:nvPr>
            <p:ph type="sldNum" sz="quarter" idx="10"/>
          </p:nvPr>
        </p:nvSpPr>
        <p:spPr>
          <a:xfrm>
            <a:off x="11664950" y="6554788"/>
            <a:ext cx="496888" cy="230187"/>
          </a:xfrm>
        </p:spPr>
        <p:txBody>
          <a:bodyPr/>
          <a:lstStyle/>
          <a:p>
            <a:pPr>
              <a:defRPr/>
            </a:pPr>
            <a:fld id="{38E66EB5-FEF3-40FE-B4FC-65DEE1648A66}" type="slidenum">
              <a:rPr lang="en-US" altLang="ja-JP" smtClean="0"/>
              <a:pPr>
                <a:defRPr/>
              </a:pPr>
              <a:t>4</a:t>
            </a:fld>
            <a:endParaRPr lang="en-US" altLang="ja-JP" dirty="0"/>
          </a:p>
        </p:txBody>
      </p:sp>
    </p:spTree>
    <p:extLst>
      <p:ext uri="{BB962C8B-B14F-4D97-AF65-F5344CB8AC3E}">
        <p14:creationId xmlns:p14="http://schemas.microsoft.com/office/powerpoint/2010/main" val="236063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BCF051B-D527-05EE-951F-0CE5CAE67802}"/>
              </a:ext>
            </a:extLst>
          </p:cNvPr>
          <p:cNvSpPr>
            <a:spLocks noGrp="1"/>
          </p:cNvSpPr>
          <p:nvPr>
            <p:ph type="title" idx="4294967295"/>
          </p:nvPr>
        </p:nvSpPr>
        <p:spPr>
          <a:xfrm>
            <a:off x="109017" y="2780928"/>
            <a:ext cx="10955338" cy="576263"/>
          </a:xfrm>
          <a:prstGeom prst="rect">
            <a:avLst/>
          </a:prstGeom>
        </p:spPr>
        <p:txBody>
          <a:bodyPr/>
          <a:lstStyle/>
          <a:p>
            <a:r>
              <a:rPr kumimoji="1" lang="en-US" altLang="ja-JP" sz="2400" dirty="0">
                <a:solidFill>
                  <a:schemeClr val="bg1"/>
                </a:solidFill>
                <a:latin typeface="Arial" panose="020B0604020202020204" pitchFamily="34" charset="0"/>
                <a:cs typeface="Arial" panose="020B0604020202020204" pitchFamily="34" charset="0"/>
              </a:rPr>
              <a:t>2</a:t>
            </a:r>
            <a:r>
              <a:rPr kumimoji="1" lang="ja-JP" altLang="en-US" sz="2400" dirty="0">
                <a:solidFill>
                  <a:schemeClr val="bg1"/>
                </a:solidFill>
                <a:latin typeface="Arial" panose="020B0604020202020204" pitchFamily="34" charset="0"/>
                <a:cs typeface="Arial" panose="020B0604020202020204" pitchFamily="34" charset="0"/>
              </a:rPr>
              <a:t>．</a:t>
            </a:r>
            <a:r>
              <a:rPr kumimoji="1" lang="en-US" altLang="ja-JP" sz="2400" dirty="0">
                <a:solidFill>
                  <a:schemeClr val="bg1"/>
                </a:solidFill>
                <a:latin typeface="+mn-lt"/>
                <a:cs typeface="Arial" panose="020B0604020202020204" pitchFamily="34" charset="0"/>
              </a:rPr>
              <a:t>Designs and Accessories</a:t>
            </a:r>
            <a:endParaRPr kumimoji="1" lang="ja-JP" altLang="en-US" dirty="0">
              <a:solidFill>
                <a:schemeClr val="bg1"/>
              </a:solidFill>
              <a:latin typeface="+mn-lt"/>
            </a:endParaRPr>
          </a:p>
        </p:txBody>
      </p:sp>
    </p:spTree>
    <p:extLst>
      <p:ext uri="{BB962C8B-B14F-4D97-AF65-F5344CB8AC3E}">
        <p14:creationId xmlns:p14="http://schemas.microsoft.com/office/powerpoint/2010/main" val="381016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黒い背景に白い文字のロゴ&#10;&#10;中程度の精度で自動的に生成された説明">
            <a:extLst>
              <a:ext uri="{FF2B5EF4-FFF2-40B4-BE49-F238E27FC236}">
                <a16:creationId xmlns:a16="http://schemas.microsoft.com/office/drawing/2014/main" id="{81425A17-7F25-27EF-6715-A71ED43472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2738" y="1339185"/>
            <a:ext cx="4240800" cy="4240800"/>
          </a:xfrm>
          <a:prstGeom prst="rect">
            <a:avLst/>
          </a:prstGeom>
        </p:spPr>
      </p:pic>
      <p:sp>
        <p:nvSpPr>
          <p:cNvPr id="7" name="タイトル 1">
            <a:extLst>
              <a:ext uri="{FF2B5EF4-FFF2-40B4-BE49-F238E27FC236}">
                <a16:creationId xmlns:a16="http://schemas.microsoft.com/office/drawing/2014/main" id="{01784CBE-92E6-79FE-82EC-D3FCB74C7848}"/>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solidFill>
                  <a:srgbClr val="FFFFFF"/>
                </a:solidFill>
                <a:latin typeface="Calibri"/>
                <a:ea typeface="Meiryo UI" panose="020B0604030504040204" pitchFamily="50" charset="-128"/>
                <a:cs typeface="Meiryo UI" panose="020B0604030504040204" pitchFamily="50" charset="-128"/>
              </a:rPr>
              <a:t>Design Inspired by Lamborghini DNA </a:t>
            </a:r>
          </a:p>
        </p:txBody>
      </p:sp>
      <p:sp>
        <p:nvSpPr>
          <p:cNvPr id="8" name="正方形/長方形 7">
            <a:extLst>
              <a:ext uri="{FF2B5EF4-FFF2-40B4-BE49-F238E27FC236}">
                <a16:creationId xmlns:a16="http://schemas.microsoft.com/office/drawing/2014/main" id="{82298D78-D5DE-9734-C013-3C1E50949572}"/>
              </a:ext>
            </a:extLst>
          </p:cNvPr>
          <p:cNvSpPr/>
          <p:nvPr/>
        </p:nvSpPr>
        <p:spPr>
          <a:xfrm>
            <a:off x="533623" y="1242943"/>
            <a:ext cx="5912098" cy="1182007"/>
          </a:xfrm>
          <a:prstGeom prst="rect">
            <a:avLst/>
          </a:prstGeom>
        </p:spPr>
        <p:txBody>
          <a:bodyPr wrap="square" lIns="103778" tIns="51888" rIns="103778" bIns="51888">
            <a:spAutoFit/>
          </a:bodyPr>
          <a:lstStyle/>
          <a:p>
            <a:pPr eaLnBrk="1" hangingPunct="1"/>
            <a:r>
              <a:rPr lang="en-US" altLang="ja-JP" sz="1400" dirty="0">
                <a:solidFill>
                  <a:srgbClr val="FFFFFF"/>
                </a:solidFill>
                <a:latin typeface="Calibri"/>
                <a:ea typeface="Meiryo UI" panose="020B0604030504040204" pitchFamily="50" charset="-128"/>
                <a:cs typeface="Meiryo UI" panose="020B0604030504040204" pitchFamily="50" charset="-128"/>
              </a:rPr>
              <a:t>The functions of the SL-1200M7B are based on the SL-1200MK7/SL-1210MK7 models, while the design is inspired by </a:t>
            </a:r>
            <a:r>
              <a:rPr lang="en-US" altLang="ja-JP" sz="1400" dirty="0" err="1">
                <a:solidFill>
                  <a:srgbClr val="FFFFFF"/>
                </a:solidFill>
                <a:latin typeface="Calibri"/>
                <a:ea typeface="Meiryo UI" panose="020B0604030504040204" pitchFamily="50" charset="-128"/>
                <a:cs typeface="Meiryo UI" panose="020B0604030504040204" pitchFamily="50" charset="-128"/>
              </a:rPr>
              <a:t>Automobili</a:t>
            </a:r>
            <a:r>
              <a:rPr lang="en-US" altLang="ja-JP" sz="1400" dirty="0">
                <a:solidFill>
                  <a:srgbClr val="FFFFFF"/>
                </a:solidFill>
                <a:latin typeface="Calibri"/>
                <a:ea typeface="Meiryo UI" panose="020B0604030504040204" pitchFamily="50" charset="-128"/>
                <a:cs typeface="Meiryo UI" panose="020B0604030504040204" pitchFamily="50" charset="-128"/>
              </a:rPr>
              <a:t> Lamborghini’s iconic Y-shape pattern. </a:t>
            </a:r>
          </a:p>
          <a:p>
            <a:pPr eaLnBrk="1" hangingPunct="1"/>
            <a:r>
              <a:rPr lang="en-US" altLang="ja-JP" sz="1400" dirty="0">
                <a:solidFill>
                  <a:srgbClr val="FFFFFF"/>
                </a:solidFill>
                <a:latin typeface="Calibri"/>
                <a:ea typeface="Meiryo UI" panose="020B0604030504040204" pitchFamily="50" charset="-128"/>
                <a:cs typeface="Meiryo UI" panose="020B0604030504040204" pitchFamily="50" charset="-128"/>
              </a:rPr>
              <a:t>Orange, Green and Yellow are the </a:t>
            </a:r>
            <a:r>
              <a:rPr lang="en-US" altLang="ja-JP" sz="1400" dirty="0" err="1">
                <a:solidFill>
                  <a:srgbClr val="FFFFFF"/>
                </a:solidFill>
                <a:latin typeface="Calibri"/>
                <a:ea typeface="Meiryo UI" panose="020B0604030504040204" pitchFamily="50" charset="-128"/>
                <a:cs typeface="Meiryo UI" panose="020B0604030504040204" pitchFamily="50" charset="-128"/>
              </a:rPr>
              <a:t>colours</a:t>
            </a:r>
            <a:r>
              <a:rPr lang="en-US" altLang="ja-JP" sz="1400" dirty="0">
                <a:solidFill>
                  <a:srgbClr val="FFFFFF"/>
                </a:solidFill>
                <a:latin typeface="Calibri"/>
                <a:ea typeface="Meiryo UI" panose="020B0604030504040204" pitchFamily="50" charset="-128"/>
                <a:cs typeface="Meiryo UI" panose="020B0604030504040204" pitchFamily="50" charset="-128"/>
              </a:rPr>
              <a:t> of the SL-1200M7B, based on the most iconic liveries of the Italian automotive brand super sports cars. </a:t>
            </a:r>
          </a:p>
        </p:txBody>
      </p:sp>
      <p:sp>
        <p:nvSpPr>
          <p:cNvPr id="2" name="スライド番号プレースホルダー 1">
            <a:extLst>
              <a:ext uri="{FF2B5EF4-FFF2-40B4-BE49-F238E27FC236}">
                <a16:creationId xmlns:a16="http://schemas.microsoft.com/office/drawing/2014/main" id="{29F59F81-3C48-1045-1A5A-59B1C5E2858F}"/>
              </a:ext>
            </a:extLst>
          </p:cNvPr>
          <p:cNvSpPr>
            <a:spLocks noGrp="1"/>
          </p:cNvSpPr>
          <p:nvPr>
            <p:ph type="sldNum" sz="quarter" idx="10"/>
          </p:nvPr>
        </p:nvSpPr>
        <p:spPr>
          <a:xfrm>
            <a:off x="11664950" y="6554788"/>
            <a:ext cx="496888" cy="230187"/>
          </a:xfrm>
        </p:spPr>
        <p:txBody>
          <a:bodyPr/>
          <a:lstStyle/>
          <a:p>
            <a:pPr>
              <a:defRPr/>
            </a:pPr>
            <a:fld id="{38E66EB5-FEF3-40FE-B4FC-65DEE1648A66}" type="slidenum">
              <a:rPr lang="en-US" altLang="ja-JP" smtClean="0"/>
              <a:pPr>
                <a:defRPr/>
              </a:pPr>
              <a:t>6</a:t>
            </a:fld>
            <a:endParaRPr lang="en-US" altLang="ja-JP" dirty="0"/>
          </a:p>
        </p:txBody>
      </p:sp>
    </p:spTree>
    <p:extLst>
      <p:ext uri="{BB962C8B-B14F-4D97-AF65-F5344CB8AC3E}">
        <p14:creationId xmlns:p14="http://schemas.microsoft.com/office/powerpoint/2010/main" val="376312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が含まれている画像&#10;&#10;自動的に生成された説明">
            <a:extLst>
              <a:ext uri="{FF2B5EF4-FFF2-40B4-BE49-F238E27FC236}">
                <a16:creationId xmlns:a16="http://schemas.microsoft.com/office/drawing/2014/main" id="{29BAC88E-D191-FD90-9D18-70831B3A5BF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237413" y="1340768"/>
            <a:ext cx="4254860" cy="4254860"/>
          </a:xfrm>
          <a:prstGeom prst="rect">
            <a:avLst/>
          </a:prstGeom>
        </p:spPr>
      </p:pic>
      <p:sp>
        <p:nvSpPr>
          <p:cNvPr id="7" name="タイトル 1">
            <a:extLst>
              <a:ext uri="{FF2B5EF4-FFF2-40B4-BE49-F238E27FC236}">
                <a16:creationId xmlns:a16="http://schemas.microsoft.com/office/drawing/2014/main" id="{01784CBE-92E6-79FE-82EC-D3FCB74C7848}"/>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latin typeface="+mn-lt"/>
                <a:ea typeface="Meiryo UI" panose="020B0604030504040204" pitchFamily="50" charset="-128"/>
                <a:cs typeface="Meiryo UI" panose="020B0604030504040204" pitchFamily="50" charset="-128"/>
              </a:rPr>
              <a:t>Exclusive gifts</a:t>
            </a:r>
          </a:p>
        </p:txBody>
      </p:sp>
      <p:sp>
        <p:nvSpPr>
          <p:cNvPr id="4" name="正方形/長方形 3">
            <a:extLst>
              <a:ext uri="{FF2B5EF4-FFF2-40B4-BE49-F238E27FC236}">
                <a16:creationId xmlns:a16="http://schemas.microsoft.com/office/drawing/2014/main" id="{985F51B8-E819-880F-8791-D15D36468139}"/>
              </a:ext>
            </a:extLst>
          </p:cNvPr>
          <p:cNvSpPr/>
          <p:nvPr/>
        </p:nvSpPr>
        <p:spPr>
          <a:xfrm>
            <a:off x="533623" y="1242943"/>
            <a:ext cx="5840090" cy="3982774"/>
          </a:xfrm>
          <a:prstGeom prst="rect">
            <a:avLst/>
          </a:prstGeom>
        </p:spPr>
        <p:txBody>
          <a:bodyPr wrap="square" lIns="103778" tIns="51888" rIns="103778" bIns="518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rPr>
              <a:t>Purchasers of the SL-1200M7B will be treated to an exclusive gift in the form of a vinyl record featuring the powerful engine and driving sounds of six different Lamborghini V12-engine super sports cars, recorded especially for this project: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endParaRPr>
          </a:p>
          <a:p>
            <a:pPr marL="342900" marR="0" lvl="0" indent="-342900" algn="just" defTabSz="914400" rtl="0" eaLnBrk="0" fontAlgn="base" latinLnBrk="0" hangingPunct="0">
              <a:lnSpc>
                <a:spcPct val="100000"/>
              </a:lnSpc>
              <a:spcBef>
                <a:spcPct val="0"/>
              </a:spcBef>
              <a:spcAft>
                <a:spcPct val="0"/>
              </a:spcAft>
              <a:buClrTx/>
              <a:buSzTx/>
              <a:buFont typeface="ＭＳ 明朝" panose="02020609040205080304" pitchFamily="17" charset="-128"/>
              <a:buChar char="・"/>
              <a:tabLst/>
              <a:defRPr/>
            </a:pPr>
            <a:r>
              <a:rPr kumimoji="1" lang="en-US" altLang="ja-JP"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400GT 2+2</a:t>
            </a:r>
            <a:endParaRPr kumimoji="1" lang="ja-JP" altLang="ja-JP" sz="14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ＭＳ 明朝" panose="02020609040205080304" pitchFamily="17" charset="-128"/>
              <a:buChar char="・"/>
              <a:tabLst/>
              <a:defRPr/>
            </a:pPr>
            <a:r>
              <a:rPr kumimoji="1" lang="en-US" altLang="ja-JP"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Miura SV</a:t>
            </a:r>
            <a:endParaRPr kumimoji="1" lang="ja-JP" altLang="ja-JP" sz="14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ＭＳ 明朝" panose="02020609040205080304" pitchFamily="17" charset="-128"/>
              <a:buChar char="・"/>
              <a:tabLst/>
              <a:defRPr/>
            </a:pPr>
            <a:r>
              <a:rPr kumimoji="1" lang="en-US" altLang="ja-JP"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25th Anniversary Countach</a:t>
            </a:r>
            <a:endParaRPr kumimoji="1" lang="ja-JP" altLang="ja-JP" sz="14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ＭＳ 明朝" panose="02020609040205080304" pitchFamily="17" charset="-128"/>
              <a:buChar char="・"/>
              <a:tabLst/>
              <a:defRPr/>
            </a:pPr>
            <a:r>
              <a:rPr kumimoji="1" lang="en-US" altLang="ja-JP"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Diablo 6.0 SE</a:t>
            </a:r>
            <a:endParaRPr kumimoji="1" lang="ja-JP" altLang="ja-JP" sz="14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ＭＳ 明朝" panose="02020609040205080304" pitchFamily="17" charset="-128"/>
              <a:buChar char="・"/>
              <a:tabLst/>
              <a:defRPr/>
            </a:pPr>
            <a:r>
              <a:rPr kumimoji="1" lang="en-US" altLang="ja-JP" sz="14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Murciélago</a:t>
            </a:r>
            <a:r>
              <a:rPr kumimoji="1" lang="en-US" altLang="ja-JP"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LP 640</a:t>
            </a:r>
            <a:endParaRPr kumimoji="1" lang="ja-JP" altLang="ja-JP" sz="14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ＭＳ 明朝" panose="02020609040205080304" pitchFamily="17" charset="-128"/>
              <a:buChar char="・"/>
              <a:tabLst/>
              <a:defRPr/>
            </a:pPr>
            <a:r>
              <a:rPr kumimoji="1" lang="en-US" altLang="ja-JP" sz="1400" b="0"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Revuelto</a:t>
            </a:r>
            <a:endParaRPr kumimoji="1" lang="ja-JP" altLang="ja-JP" sz="14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rPr>
              <a:t>The vinyl itself is a picture disc illustrating the tire of one of Lamborghini's latest models, the </a:t>
            </a:r>
            <a:r>
              <a:rPr kumimoji="1" lang="en-US" altLang="ja-JP" sz="1400" b="0" i="0" u="none" strike="noStrike" kern="1200" cap="none" spc="0" normalizeH="0" baseline="0" noProof="0" dirty="0" err="1">
                <a:ln>
                  <a:noFill/>
                </a:ln>
                <a:solidFill>
                  <a:schemeClr val="bg1"/>
                </a:solidFill>
                <a:effectLst/>
                <a:uLnTx/>
                <a:uFillTx/>
                <a:latin typeface="Calibri"/>
                <a:ea typeface="Meiryo UI" panose="020B0604030504040204" pitchFamily="50" charset="-128"/>
                <a:cs typeface="Meiryo UI" panose="020B0604030504040204" pitchFamily="50" charset="-128"/>
              </a:rPr>
              <a:t>Revuelto</a:t>
            </a:r>
            <a:r>
              <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rPr>
              <a:t>. Customers can enjoy listening to the engine sounds as the tire spins atop the turntable.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rPr>
              <a:t>Purchasers of the SL-1200M7B will also receive a </a:t>
            </a:r>
            <a:r>
              <a:rPr kumimoji="1" lang="en-US" altLang="ja-JP" sz="1400" b="0" i="0" u="none" strike="noStrike" kern="1200" cap="none" spc="0" normalizeH="0" baseline="0" noProof="0" dirty="0" err="1">
                <a:ln>
                  <a:noFill/>
                </a:ln>
                <a:solidFill>
                  <a:schemeClr val="bg1"/>
                </a:solidFill>
                <a:effectLst/>
                <a:uLnTx/>
                <a:uFillTx/>
                <a:latin typeface="Calibri"/>
                <a:ea typeface="Meiryo UI" panose="020B0604030504040204" pitchFamily="50" charset="-128"/>
                <a:cs typeface="Meiryo UI" panose="020B0604030504040204" pitchFamily="50" charset="-128"/>
              </a:rPr>
              <a:t>slipmat</a:t>
            </a:r>
            <a:r>
              <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rPr>
              <a:t> and two stickers with </a:t>
            </a:r>
            <a:r>
              <a:rPr kumimoji="1" lang="en-US" altLang="ja-JP" sz="1400" b="0" i="0" u="none" strike="noStrike" kern="1200" cap="none" spc="0" normalizeH="0" baseline="0" noProof="0" dirty="0" err="1">
                <a:ln>
                  <a:noFill/>
                </a:ln>
                <a:solidFill>
                  <a:schemeClr val="bg1"/>
                </a:solidFill>
                <a:effectLst/>
                <a:uLnTx/>
                <a:uFillTx/>
                <a:latin typeface="Calibri"/>
                <a:ea typeface="Meiryo UI" panose="020B0604030504040204" pitchFamily="50" charset="-128"/>
                <a:cs typeface="Meiryo UI" panose="020B0604030504040204" pitchFamily="50" charset="-128"/>
              </a:rPr>
              <a:t>Automobili</a:t>
            </a:r>
            <a:r>
              <a:rPr kumimoji="1" lang="en-US" altLang="ja-JP" sz="1400" b="0" i="0" u="none" strike="noStrike" kern="1200" cap="none" spc="0" normalizeH="0" baseline="0" noProof="0" dirty="0">
                <a:ln>
                  <a:noFill/>
                </a:ln>
                <a:solidFill>
                  <a:schemeClr val="bg1"/>
                </a:solidFill>
                <a:effectLst/>
                <a:uLnTx/>
                <a:uFillTx/>
                <a:latin typeface="Calibri"/>
                <a:ea typeface="Meiryo UI" panose="020B0604030504040204" pitchFamily="50" charset="-128"/>
                <a:cs typeface="Meiryo UI" panose="020B0604030504040204" pitchFamily="50" charset="-128"/>
              </a:rPr>
              <a:t> Lamborghini and Technics logos. </a:t>
            </a:r>
          </a:p>
        </p:txBody>
      </p:sp>
      <p:sp>
        <p:nvSpPr>
          <p:cNvPr id="2" name="スライド番号プレースホルダー 1">
            <a:extLst>
              <a:ext uri="{FF2B5EF4-FFF2-40B4-BE49-F238E27FC236}">
                <a16:creationId xmlns:a16="http://schemas.microsoft.com/office/drawing/2014/main" id="{137E8DE0-8565-9F28-3A62-83D967276137}"/>
              </a:ext>
            </a:extLst>
          </p:cNvPr>
          <p:cNvSpPr>
            <a:spLocks noGrp="1"/>
          </p:cNvSpPr>
          <p:nvPr>
            <p:ph type="sldNum" sz="quarter" idx="10"/>
          </p:nvPr>
        </p:nvSpPr>
        <p:spPr>
          <a:xfrm>
            <a:off x="11664950" y="6554788"/>
            <a:ext cx="496888" cy="230187"/>
          </a:xfrm>
        </p:spPr>
        <p:txBody>
          <a:bodyPr/>
          <a:lstStyle/>
          <a:p>
            <a:pPr>
              <a:defRPr/>
            </a:pPr>
            <a:fld id="{38E66EB5-FEF3-40FE-B4FC-65DEE1648A66}" type="slidenum">
              <a:rPr lang="en-US" altLang="ja-JP" smtClean="0"/>
              <a:pPr>
                <a:defRPr/>
              </a:pPr>
              <a:t>7</a:t>
            </a:fld>
            <a:endParaRPr lang="en-US" altLang="ja-JP" dirty="0"/>
          </a:p>
        </p:txBody>
      </p:sp>
    </p:spTree>
    <p:extLst>
      <p:ext uri="{BB962C8B-B14F-4D97-AF65-F5344CB8AC3E}">
        <p14:creationId xmlns:p14="http://schemas.microsoft.com/office/powerpoint/2010/main" val="242473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C0BEC0-1D68-DE67-1AD4-E2DA98A214CE}"/>
              </a:ext>
            </a:extLst>
          </p:cNvPr>
          <p:cNvSpPr>
            <a:spLocks noGrp="1"/>
          </p:cNvSpPr>
          <p:nvPr>
            <p:ph type="title" idx="4294967295"/>
          </p:nvPr>
        </p:nvSpPr>
        <p:spPr>
          <a:xfrm>
            <a:off x="109017" y="2780928"/>
            <a:ext cx="10955338" cy="576263"/>
          </a:xfrm>
          <a:prstGeom prst="rect">
            <a:avLst/>
          </a:prstGeom>
        </p:spPr>
        <p:txBody>
          <a:bodyPr>
            <a:normAutofit/>
          </a:bodyPr>
          <a:lstStyle/>
          <a:p>
            <a:r>
              <a:rPr kumimoji="1" lang="en-US" altLang="ja-JP" sz="2400" dirty="0">
                <a:solidFill>
                  <a:schemeClr val="bg1"/>
                </a:solidFill>
                <a:latin typeface="+mn-lt"/>
                <a:cs typeface="Arial" panose="020B0604020202020204" pitchFamily="34" charset="0"/>
              </a:rPr>
              <a:t>3</a:t>
            </a:r>
            <a:r>
              <a:rPr kumimoji="1" lang="ja-JP" altLang="en-US" sz="2400" dirty="0">
                <a:solidFill>
                  <a:schemeClr val="bg1"/>
                </a:solidFill>
                <a:latin typeface="+mn-lt"/>
                <a:cs typeface="Arial" panose="020B0604020202020204" pitchFamily="34" charset="0"/>
              </a:rPr>
              <a:t>．</a:t>
            </a:r>
            <a:r>
              <a:rPr kumimoji="1" lang="en-US" altLang="ja-JP" sz="2400" dirty="0">
                <a:solidFill>
                  <a:schemeClr val="bg1"/>
                </a:solidFill>
                <a:latin typeface="+mn-lt"/>
                <a:cs typeface="Arial" panose="020B0604020202020204" pitchFamily="34" charset="0"/>
              </a:rPr>
              <a:t>Technology Features </a:t>
            </a:r>
            <a:endParaRPr kumimoji="1" lang="ja-JP" altLang="en-US" dirty="0">
              <a:solidFill>
                <a:schemeClr val="bg1"/>
              </a:solidFill>
              <a:latin typeface="+mn-lt"/>
            </a:endParaRPr>
          </a:p>
        </p:txBody>
      </p:sp>
    </p:spTree>
    <p:extLst>
      <p:ext uri="{BB962C8B-B14F-4D97-AF65-F5344CB8AC3E}">
        <p14:creationId xmlns:p14="http://schemas.microsoft.com/office/powerpoint/2010/main" val="411001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電子機器 が含まれている画像&#10;&#10;自動的に生成された説明">
            <a:extLst>
              <a:ext uri="{FF2B5EF4-FFF2-40B4-BE49-F238E27FC236}">
                <a16:creationId xmlns:a16="http://schemas.microsoft.com/office/drawing/2014/main" id="{E1E36931-E6BA-FBCA-D36D-ADA3F61A8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2838" y="1146522"/>
            <a:ext cx="2138400" cy="2138400"/>
          </a:xfrm>
          <a:prstGeom prst="rect">
            <a:avLst/>
          </a:prstGeom>
        </p:spPr>
      </p:pic>
      <p:pic>
        <p:nvPicPr>
          <p:cNvPr id="17" name="図 16" descr="電子機器 が含まれている画像&#10;&#10;自動的に生成された説明">
            <a:extLst>
              <a:ext uri="{FF2B5EF4-FFF2-40B4-BE49-F238E27FC236}">
                <a16:creationId xmlns:a16="http://schemas.microsoft.com/office/drawing/2014/main" id="{B960F947-69A9-AEFB-B872-34794AEBD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687" y="1146522"/>
            <a:ext cx="2138400" cy="2138400"/>
          </a:xfrm>
          <a:prstGeom prst="rect">
            <a:avLst/>
          </a:prstGeom>
        </p:spPr>
      </p:pic>
      <p:pic>
        <p:nvPicPr>
          <p:cNvPr id="10" name="図 9">
            <a:extLst>
              <a:ext uri="{FF2B5EF4-FFF2-40B4-BE49-F238E27FC236}">
                <a16:creationId xmlns:a16="http://schemas.microsoft.com/office/drawing/2014/main" id="{EF742B2E-5C0C-C87A-E1FC-D1FDCE87F4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942" y="1146522"/>
            <a:ext cx="2138400" cy="2138400"/>
          </a:xfrm>
          <a:prstGeom prst="rect">
            <a:avLst/>
          </a:prstGeom>
        </p:spPr>
      </p:pic>
      <p:sp>
        <p:nvSpPr>
          <p:cNvPr id="2" name="スライド番号プレースホルダー 1">
            <a:extLst>
              <a:ext uri="{FF2B5EF4-FFF2-40B4-BE49-F238E27FC236}">
                <a16:creationId xmlns:a16="http://schemas.microsoft.com/office/drawing/2014/main" id="{24DC1BCE-0841-6361-7D01-73D07BFDE0D7}"/>
              </a:ext>
            </a:extLst>
          </p:cNvPr>
          <p:cNvSpPr>
            <a:spLocks noGrp="1"/>
          </p:cNvSpPr>
          <p:nvPr>
            <p:ph type="sldNum" sz="quarter" idx="10"/>
          </p:nvPr>
        </p:nvSpPr>
        <p:spPr/>
        <p:txBody>
          <a:bodyPr/>
          <a:lstStyle/>
          <a:p>
            <a:fld id="{DFB50C1B-A013-4FCD-BAEB-ADD89AA6AFEC}" type="slidenum">
              <a:rPr kumimoji="1" lang="ja-JP" altLang="en-US" smtClean="0"/>
              <a:t>9</a:t>
            </a:fld>
            <a:endParaRPr kumimoji="1" lang="ja-JP" altLang="en-US"/>
          </a:p>
        </p:txBody>
      </p:sp>
      <p:sp>
        <p:nvSpPr>
          <p:cNvPr id="5" name="テキスト ボックス 8">
            <a:extLst>
              <a:ext uri="{FF2B5EF4-FFF2-40B4-BE49-F238E27FC236}">
                <a16:creationId xmlns:a16="http://schemas.microsoft.com/office/drawing/2014/main" id="{0A906151-845C-8704-4B46-AD9FACB371AC}"/>
              </a:ext>
            </a:extLst>
          </p:cNvPr>
          <p:cNvSpPr txBox="1">
            <a:spLocks noChangeArrowheads="1"/>
          </p:cNvSpPr>
          <p:nvPr/>
        </p:nvSpPr>
        <p:spPr bwMode="auto">
          <a:xfrm>
            <a:off x="500062" y="3498262"/>
            <a:ext cx="821347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marL="171450" indent="-171450">
              <a:buFont typeface="Arial" panose="020B0604020202020204" pitchFamily="34" charset="0"/>
              <a:buChar char="•"/>
              <a:defRPr/>
            </a:pPr>
            <a:r>
              <a:rPr lang="en-US" altLang="ja-JP" sz="1400" b="1" u="sng" dirty="0">
                <a:solidFill>
                  <a:schemeClr val="bg1"/>
                </a:solidFill>
                <a:latin typeface="+mn-lt"/>
                <a:ea typeface="Meiryo UI" panose="020B0604030504040204" pitchFamily="50" charset="-128"/>
                <a:cs typeface="Meiryo UI" panose="020B0604030504040204" pitchFamily="50" charset="-128"/>
              </a:rPr>
              <a:t>DJ turntable with performance and function raised to yet higher levels</a:t>
            </a:r>
            <a:endParaRPr lang="en-US" altLang="ja-JP" sz="1200" u="sng" dirty="0">
              <a:solidFill>
                <a:schemeClr val="bg1"/>
              </a:solidFill>
              <a:latin typeface="+mn-lt"/>
              <a:ea typeface="Meiryo UI" panose="020B0604030504040204" pitchFamily="50" charset="-128"/>
              <a:cs typeface="Meiryo UI" panose="020B0604030504040204" pitchFamily="50" charset="-128"/>
            </a:endParaRPr>
          </a:p>
          <a:p>
            <a:pPr marL="285750" indent="-285750">
              <a:buFontTx/>
              <a:buChar char="-"/>
              <a:defRPr/>
            </a:pPr>
            <a:r>
              <a:rPr lang="en-US" altLang="ja-JP" sz="1200" u="sng" dirty="0">
                <a:solidFill>
                  <a:schemeClr val="bg1"/>
                </a:solidFill>
                <a:latin typeface="+mn-lt"/>
                <a:ea typeface="Meiryo UI" panose="020B0604030504040204" pitchFamily="50" charset="-128"/>
                <a:cs typeface="Meiryo UI" panose="020B0604030504040204" pitchFamily="50" charset="-128"/>
              </a:rPr>
              <a:t>Coreless direct drive motor with powerful torque and excellent reliability</a:t>
            </a:r>
          </a:p>
          <a:p>
            <a:pPr marL="285750" indent="-285750">
              <a:buFontTx/>
              <a:buChar char="-"/>
              <a:defRPr/>
            </a:pPr>
            <a:r>
              <a:rPr lang="en-US" altLang="ja-JP" sz="1200" u="sng" dirty="0">
                <a:solidFill>
                  <a:schemeClr val="bg1"/>
                </a:solidFill>
                <a:latin typeface="+mn-lt"/>
                <a:ea typeface="Meiryo UI" panose="020B0604030504040204" pitchFamily="50" charset="-128"/>
                <a:cs typeface="Meiryo UI" panose="020B0604030504040204" pitchFamily="50" charset="-128"/>
              </a:rPr>
              <a:t>Audio output and power terminals with detachable cables to allow the use of your favourite phono cable</a:t>
            </a:r>
          </a:p>
          <a:p>
            <a:pPr marL="285750" indent="-285750">
              <a:buFontTx/>
              <a:buChar char="-"/>
              <a:defRPr/>
            </a:pPr>
            <a:r>
              <a:rPr lang="en-US" altLang="ja-JP" sz="1200" u="sng" dirty="0">
                <a:solidFill>
                  <a:schemeClr val="bg1"/>
                </a:solidFill>
                <a:latin typeface="+mn-lt"/>
                <a:ea typeface="Meiryo UI" panose="020B0604030504040204" pitchFamily="50" charset="-128"/>
                <a:cs typeface="Meiryo UI" panose="020B0604030504040204" pitchFamily="50" charset="-128"/>
              </a:rPr>
              <a:t>Torque/brake speed adjustment function</a:t>
            </a:r>
          </a:p>
          <a:p>
            <a:pPr marL="285750" indent="-285750">
              <a:buFontTx/>
              <a:buChar char="-"/>
              <a:defRPr/>
            </a:pPr>
            <a:r>
              <a:rPr lang="en-US" altLang="ja-JP" sz="1200" u="sng" dirty="0">
                <a:solidFill>
                  <a:schemeClr val="bg1"/>
                </a:solidFill>
                <a:latin typeface="+mn-lt"/>
                <a:ea typeface="Meiryo UI" panose="020B0604030504040204" pitchFamily="50" charset="-128"/>
                <a:cs typeface="Meiryo UI" panose="020B0604030504040204" pitchFamily="50" charset="-128"/>
              </a:rPr>
              <a:t>Reverse play function to expand the breadth of DJ play style</a:t>
            </a:r>
            <a:br>
              <a:rPr lang="en-US" altLang="ja-JP" sz="1200" u="sng" dirty="0">
                <a:solidFill>
                  <a:schemeClr val="bg1"/>
                </a:solidFill>
                <a:latin typeface="+mn-lt"/>
                <a:ea typeface="Meiryo UI" panose="020B0604030504040204" pitchFamily="50" charset="-128"/>
                <a:cs typeface="Meiryo UI" panose="020B0604030504040204" pitchFamily="50" charset="-128"/>
              </a:rPr>
            </a:br>
            <a:endParaRPr lang="en-US" altLang="ja-JP" sz="1200" u="sng" dirty="0">
              <a:solidFill>
                <a:schemeClr val="bg1"/>
              </a:solidFill>
              <a:latin typeface="+mn-lt"/>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defRPr/>
            </a:pPr>
            <a:r>
              <a:rPr lang="en-US" altLang="ja-JP" sz="1400" b="1" u="sng" dirty="0">
                <a:solidFill>
                  <a:schemeClr val="bg1"/>
                </a:solidFill>
                <a:latin typeface="+mn-lt"/>
                <a:ea typeface="Meiryo UI" pitchFamily="50" charset="-128"/>
                <a:cs typeface="Meiryo UI" pitchFamily="50" charset="-128"/>
              </a:rPr>
              <a:t>Inheriting the exceptional operability of the SL-1200 Series</a:t>
            </a:r>
            <a:endParaRPr lang="en-US" altLang="ja-JP" sz="1200" u="sng" dirty="0">
              <a:solidFill>
                <a:schemeClr val="bg1"/>
              </a:solidFill>
              <a:latin typeface="+mn-lt"/>
              <a:ea typeface="Meiryo UI" pitchFamily="50" charset="-128"/>
              <a:cs typeface="Meiryo UI" pitchFamily="50" charset="-128"/>
            </a:endParaRPr>
          </a:p>
          <a:p>
            <a:pPr marL="285750" indent="-285750">
              <a:buFontTx/>
              <a:buChar char="-"/>
              <a:defRPr/>
            </a:pPr>
            <a:r>
              <a:rPr lang="en-US" altLang="ja-JP" sz="1200" u="sng" dirty="0">
                <a:solidFill>
                  <a:schemeClr val="bg1"/>
                </a:solidFill>
                <a:latin typeface="+mn-lt"/>
                <a:ea typeface="Meiryo UI" pitchFamily="50" charset="-128"/>
                <a:cs typeface="Meiryo UI" pitchFamily="50" charset="-128"/>
              </a:rPr>
              <a:t>Adherence to the SL-1200 Series’ traditional layout</a:t>
            </a:r>
          </a:p>
          <a:p>
            <a:pPr marL="285750" indent="-285750">
              <a:buFontTx/>
              <a:buChar char="-"/>
              <a:defRPr/>
            </a:pPr>
            <a:r>
              <a:rPr lang="en-US" altLang="ja-JP" sz="1200" u="sng" dirty="0">
                <a:solidFill>
                  <a:schemeClr val="bg1"/>
                </a:solidFill>
                <a:latin typeface="+mn-lt"/>
                <a:ea typeface="Meiryo UI" pitchFamily="50" charset="-128"/>
                <a:cs typeface="Meiryo UI" pitchFamily="50" charset="-128"/>
              </a:rPr>
              <a:t>Same renowned operating feel as that of the MK Series</a:t>
            </a:r>
          </a:p>
          <a:p>
            <a:pPr marL="171450" indent="-171450">
              <a:buFont typeface="Arial" panose="020B0604020202020204" pitchFamily="34" charset="0"/>
              <a:buChar char="•"/>
              <a:defRPr/>
            </a:pPr>
            <a:endParaRPr lang="en-US" altLang="ja-JP" sz="1200" u="sng" dirty="0">
              <a:solidFill>
                <a:schemeClr val="bg1"/>
              </a:solidFill>
              <a:latin typeface="+mn-lt"/>
              <a:ea typeface="Meiryo UI" pitchFamily="50" charset="-128"/>
              <a:cs typeface="Meiryo UI" pitchFamily="50" charset="-128"/>
            </a:endParaRPr>
          </a:p>
          <a:p>
            <a:pPr marL="171450" indent="-171450">
              <a:buFont typeface="Arial" panose="020B0604020202020204" pitchFamily="34" charset="0"/>
              <a:buChar char="•"/>
              <a:defRPr/>
            </a:pPr>
            <a:r>
              <a:rPr lang="en-US" altLang="ja-JP" sz="1400" b="1" u="sng" dirty="0">
                <a:solidFill>
                  <a:schemeClr val="bg1"/>
                </a:solidFill>
                <a:latin typeface="+mn-lt"/>
                <a:ea typeface="Meiryo UI" pitchFamily="50" charset="-128"/>
                <a:cs typeface="Meiryo UI" pitchFamily="50" charset="-128"/>
              </a:rPr>
              <a:t>High-quality sound reproduction true to the Technics philosophy</a:t>
            </a:r>
          </a:p>
          <a:p>
            <a:pPr marL="285750" indent="-285750">
              <a:buFontTx/>
              <a:buChar char="-"/>
              <a:defRPr/>
            </a:pPr>
            <a:r>
              <a:rPr lang="en-US" altLang="ja-JP" sz="1200" u="sng" dirty="0">
                <a:solidFill>
                  <a:schemeClr val="bg1"/>
                </a:solidFill>
                <a:latin typeface="+mn-lt"/>
                <a:ea typeface="Meiryo UI" pitchFamily="50" charset="-128"/>
                <a:cs typeface="Meiryo UI" pitchFamily="50" charset="-128"/>
              </a:rPr>
              <a:t>Coreless direct drive motor and motor control technology for high rotation stability</a:t>
            </a:r>
          </a:p>
          <a:p>
            <a:pPr marL="285750" indent="-285750">
              <a:buFontTx/>
              <a:buChar char="-"/>
              <a:defRPr/>
            </a:pPr>
            <a:r>
              <a:rPr lang="en-US" altLang="ja-JP" sz="1200" u="sng" dirty="0">
                <a:solidFill>
                  <a:schemeClr val="bg1"/>
                </a:solidFill>
                <a:latin typeface="+mn-lt"/>
                <a:ea typeface="Meiryo UI" pitchFamily="50" charset="-128"/>
                <a:cs typeface="Meiryo UI" pitchFamily="50" charset="-128"/>
              </a:rPr>
              <a:t>Two-layer structure platter offering excellent vibration damping performance</a:t>
            </a:r>
          </a:p>
          <a:p>
            <a:pPr marL="285750" indent="-285750">
              <a:buFontTx/>
              <a:buChar char="-"/>
              <a:defRPr/>
            </a:pPr>
            <a:r>
              <a:rPr lang="en-US" altLang="ja-JP" sz="1200" u="sng" dirty="0">
                <a:solidFill>
                  <a:schemeClr val="bg1"/>
                </a:solidFill>
                <a:latin typeface="+mn-lt"/>
                <a:ea typeface="Meiryo UI" pitchFamily="50" charset="-128"/>
                <a:cs typeface="Meiryo UI" pitchFamily="50" charset="-128"/>
              </a:rPr>
              <a:t>High-rigidity cabinet and high-damping insulator to shut out vibrations</a:t>
            </a:r>
            <a:endParaRPr lang="ja-JP" altLang="en-US" sz="1200" u="sng" dirty="0">
              <a:solidFill>
                <a:schemeClr val="bg1"/>
              </a:solidFill>
              <a:latin typeface="+mn-lt"/>
              <a:ea typeface="Meiryo UI" pitchFamily="50" charset="-128"/>
              <a:cs typeface="Meiryo UI" pitchFamily="50" charset="-128"/>
            </a:endParaRPr>
          </a:p>
        </p:txBody>
      </p:sp>
      <p:sp>
        <p:nvSpPr>
          <p:cNvPr id="6" name="テキスト ボックス 13">
            <a:extLst>
              <a:ext uri="{FF2B5EF4-FFF2-40B4-BE49-F238E27FC236}">
                <a16:creationId xmlns:a16="http://schemas.microsoft.com/office/drawing/2014/main" id="{7033F110-C972-1736-5C3A-1813635D3ABF}"/>
              </a:ext>
            </a:extLst>
          </p:cNvPr>
          <p:cNvSpPr txBox="1">
            <a:spLocks noChangeArrowheads="1"/>
          </p:cNvSpPr>
          <p:nvPr/>
        </p:nvSpPr>
        <p:spPr bwMode="auto">
          <a:xfrm>
            <a:off x="566201" y="2288481"/>
            <a:ext cx="29602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1600">
                <a:solidFill>
                  <a:srgbClr val="4D4D4D"/>
                </a:solidFill>
                <a:latin typeface="HGP創英角ｺﾞｼｯｸUB" pitchFamily="50" charset="-128"/>
                <a:ea typeface="HGP創英角ｺﾞｼｯｸUB" pitchFamily="50" charset="-128"/>
                <a:cs typeface="ＭＳ Ｐゴシック" pitchFamily="50" charset="-128"/>
              </a:defRPr>
            </a:lvl1pPr>
            <a:lvl2pPr marL="742950" indent="-285750" eaLnBrk="0" hangingPunct="0">
              <a:spcBef>
                <a:spcPct val="20000"/>
              </a:spcBef>
              <a:buChar char="–"/>
              <a:defRPr kumimoji="1" sz="1400">
                <a:solidFill>
                  <a:srgbClr val="4D4D4D"/>
                </a:solidFill>
                <a:latin typeface="HGP創英角ｺﾞｼｯｸUB" pitchFamily="50" charset="-128"/>
                <a:ea typeface="HGP創英角ｺﾞｼｯｸUB" pitchFamily="50" charset="-128"/>
                <a:cs typeface="ＭＳ Ｐゴシック" pitchFamily="50" charset="-128"/>
              </a:defRPr>
            </a:lvl2pPr>
            <a:lvl3pPr marL="1143000" indent="-228600" eaLnBrk="0" hangingPunct="0">
              <a:spcBef>
                <a:spcPct val="20000"/>
              </a:spcBef>
              <a:buChar char="•"/>
              <a:defRPr kumimoji="1" sz="1200">
                <a:solidFill>
                  <a:srgbClr val="4D4D4D"/>
                </a:solidFill>
                <a:latin typeface="HGP創英角ｺﾞｼｯｸUB" pitchFamily="50" charset="-128"/>
                <a:ea typeface="HGP創英角ｺﾞｼｯｸUB" pitchFamily="50" charset="-128"/>
                <a:cs typeface="ＭＳ Ｐゴシック" pitchFamily="50" charset="-128"/>
              </a:defRPr>
            </a:lvl3pPr>
            <a:lvl4pPr marL="1600200" indent="-228600" eaLnBrk="0" hangingPunct="0">
              <a:spcBef>
                <a:spcPct val="20000"/>
              </a:spcBef>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4pPr>
            <a:lvl5pPr marL="2057400" indent="-228600" eaLnBrk="0" hangingPunct="0">
              <a:spcBef>
                <a:spcPct val="20000"/>
              </a:spcBef>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5pPr>
            <a:lvl6pPr marL="25146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6pPr>
            <a:lvl7pPr marL="29718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7pPr>
            <a:lvl8pPr marL="34290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8pPr>
            <a:lvl9pPr marL="3886200" indent="-228600" eaLnBrk="0" fontAlgn="base" hangingPunct="0">
              <a:spcBef>
                <a:spcPct val="20000"/>
              </a:spcBef>
              <a:spcAft>
                <a:spcPct val="0"/>
              </a:spcAft>
              <a:buChar char="»"/>
              <a:defRPr kumimoji="1" sz="1000">
                <a:solidFill>
                  <a:srgbClr val="4D4D4D"/>
                </a:solidFill>
                <a:latin typeface="HGP創英角ｺﾞｼｯｸUB" pitchFamily="50" charset="-128"/>
                <a:ea typeface="HGP創英角ｺﾞｼｯｸUB" pitchFamily="50" charset="-128"/>
                <a:cs typeface="ＭＳ Ｐゴシック" pitchFamily="50" charset="-128"/>
              </a:defRPr>
            </a:lvl9pPr>
          </a:lstStyle>
          <a:p>
            <a:pPr eaLnBrk="1" hangingPunct="1">
              <a:spcBef>
                <a:spcPct val="0"/>
              </a:spcBef>
              <a:buFontTx/>
              <a:buNone/>
              <a:defRPr/>
            </a:pPr>
            <a:r>
              <a:rPr lang="en-US" altLang="ja-JP" sz="1800" dirty="0">
                <a:solidFill>
                  <a:schemeClr val="bg1"/>
                </a:solidFill>
                <a:latin typeface="+mj-lt"/>
                <a:ea typeface="ＭＳ Ｐゴシック" pitchFamily="50" charset="-128"/>
              </a:rPr>
              <a:t>Direct Drive Turntable System</a:t>
            </a:r>
          </a:p>
        </p:txBody>
      </p:sp>
      <p:sp>
        <p:nvSpPr>
          <p:cNvPr id="7" name="正方形/長方形 8">
            <a:extLst>
              <a:ext uri="{FF2B5EF4-FFF2-40B4-BE49-F238E27FC236}">
                <a16:creationId xmlns:a16="http://schemas.microsoft.com/office/drawing/2014/main" id="{611DCA76-D48D-1B94-713C-72F4F430358A}"/>
              </a:ext>
            </a:extLst>
          </p:cNvPr>
          <p:cNvSpPr>
            <a:spLocks noChangeArrowheads="1"/>
          </p:cNvSpPr>
          <p:nvPr/>
        </p:nvSpPr>
        <p:spPr bwMode="auto">
          <a:xfrm>
            <a:off x="500062" y="1593002"/>
            <a:ext cx="3098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r>
              <a:rPr lang="en-US" altLang="ja-JP" sz="4400" b="1" dirty="0">
                <a:solidFill>
                  <a:schemeClr val="bg1"/>
                </a:solidFill>
                <a:latin typeface="Calibri" pitchFamily="34" charset="0"/>
                <a:ea typeface="HG明朝B" pitchFamily="17" charset="-128"/>
                <a:cs typeface="DINOT-CondMedium" pitchFamily="34" charset="0"/>
              </a:rPr>
              <a:t>SL-1200M7B</a:t>
            </a:r>
            <a:endParaRPr lang="en-US" altLang="ja-JP" b="1" dirty="0">
              <a:solidFill>
                <a:schemeClr val="bg1"/>
              </a:solidFill>
              <a:latin typeface="Calibri" pitchFamily="34" charset="0"/>
              <a:ea typeface="HG明朝B" pitchFamily="17" charset="-128"/>
              <a:cs typeface="DINOT-CondMedium" pitchFamily="34" charset="0"/>
            </a:endParaRPr>
          </a:p>
        </p:txBody>
      </p:sp>
      <p:sp>
        <p:nvSpPr>
          <p:cNvPr id="9" name="タイトル 1">
            <a:extLst>
              <a:ext uri="{FF2B5EF4-FFF2-40B4-BE49-F238E27FC236}">
                <a16:creationId xmlns:a16="http://schemas.microsoft.com/office/drawing/2014/main" id="{D9A3C75F-250B-1F1B-32DE-DEB3DA9C166B}"/>
              </a:ext>
            </a:extLst>
          </p:cNvPr>
          <p:cNvSpPr txBox="1">
            <a:spLocks/>
          </p:cNvSpPr>
          <p:nvPr/>
        </p:nvSpPr>
        <p:spPr>
          <a:xfrm>
            <a:off x="500062" y="321468"/>
            <a:ext cx="10955338" cy="576263"/>
          </a:xfrm>
          <a:prstGeom prst="rect">
            <a:avLst/>
          </a:prstGeom>
        </p:spPr>
        <p:txBody>
          <a:bodyPr/>
          <a:lstStyle>
            <a:lvl1pPr algn="l" rtl="0" eaLnBrk="0" fontAlgn="base" hangingPunct="0">
              <a:spcBef>
                <a:spcPct val="0"/>
              </a:spcBef>
              <a:spcAft>
                <a:spcPct val="0"/>
              </a:spcAft>
              <a:defRPr kumimoji="1" sz="2600">
                <a:solidFill>
                  <a:schemeClr val="bg1"/>
                </a:solidFill>
                <a:latin typeface="+mn-lt"/>
                <a:ea typeface="+mj-ea"/>
                <a:cs typeface="+mj-cs"/>
              </a:defRPr>
            </a:lvl1pPr>
            <a:lvl2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2pPr>
            <a:lvl3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3pPr>
            <a:lvl4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4pPr>
            <a:lvl5pPr algn="l" rtl="0" eaLnBrk="0" fontAlgn="base" hangingPunct="0">
              <a:spcBef>
                <a:spcPct val="0"/>
              </a:spcBef>
              <a:spcAft>
                <a:spcPct val="0"/>
              </a:spcAft>
              <a:defRPr kumimoji="1" sz="2600">
                <a:solidFill>
                  <a:srgbClr val="606060"/>
                </a:solidFill>
                <a:latin typeface="Century Gothic" pitchFamily="34" charset="0"/>
                <a:ea typeface="ＭＳ Ｐゴシック" pitchFamily="50" charset="-128"/>
              </a:defRPr>
            </a:lvl5pPr>
            <a:lvl6pPr marL="457200" algn="l" rtl="0" fontAlgn="base">
              <a:spcBef>
                <a:spcPct val="0"/>
              </a:spcBef>
              <a:spcAft>
                <a:spcPct val="0"/>
              </a:spcAft>
              <a:defRPr kumimoji="1" sz="26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6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6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600">
                <a:solidFill>
                  <a:schemeClr val="bg1"/>
                </a:solidFill>
                <a:latin typeface="Arial" pitchFamily="34" charset="0"/>
                <a:ea typeface="ＭＳ Ｐゴシック" pitchFamily="50" charset="-128"/>
              </a:defRPr>
            </a:lvl9pPr>
          </a:lstStyle>
          <a:p>
            <a:pPr eaLnBrk="1" hangingPunct="1"/>
            <a:r>
              <a:rPr lang="en-US" altLang="ja-JP" b="1" dirty="0">
                <a:latin typeface="+mn-lt"/>
                <a:ea typeface="Meiryo UI" panose="020B0604030504040204" pitchFamily="50" charset="-128"/>
                <a:cs typeface="Meiryo UI" panose="020B0604030504040204" pitchFamily="50" charset="-128"/>
              </a:rPr>
              <a:t>Features of the SL-1200M7B</a:t>
            </a:r>
          </a:p>
        </p:txBody>
      </p:sp>
      <p:sp>
        <p:nvSpPr>
          <p:cNvPr id="23" name="テキスト ボックス 22">
            <a:extLst>
              <a:ext uri="{FF2B5EF4-FFF2-40B4-BE49-F238E27FC236}">
                <a16:creationId xmlns:a16="http://schemas.microsoft.com/office/drawing/2014/main" id="{5FA6AF29-1246-F185-0F31-9B3050E575CD}"/>
              </a:ext>
            </a:extLst>
          </p:cNvPr>
          <p:cNvSpPr txBox="1"/>
          <p:nvPr/>
        </p:nvSpPr>
        <p:spPr>
          <a:xfrm>
            <a:off x="5527094" y="3017905"/>
            <a:ext cx="522900" cy="215444"/>
          </a:xfrm>
          <a:prstGeom prst="rect">
            <a:avLst/>
          </a:prstGeom>
          <a:noFill/>
        </p:spPr>
        <p:txBody>
          <a:bodyPr wrap="none" rtlCol="0">
            <a:spAutoFit/>
          </a:bodyPr>
          <a:lstStyle/>
          <a:p>
            <a:r>
              <a:rPr kumimoji="1" lang="en-US" altLang="ja-JP" sz="800" dirty="0">
                <a:solidFill>
                  <a:schemeClr val="tx1">
                    <a:lumMod val="75000"/>
                    <a:lumOff val="25000"/>
                  </a:schemeClr>
                </a:solidFill>
                <a:latin typeface="+mn-lt"/>
              </a:rPr>
              <a:t>-Orange</a:t>
            </a:r>
            <a:endParaRPr kumimoji="1" lang="ja-JP" altLang="en-US" sz="800" dirty="0">
              <a:solidFill>
                <a:schemeClr val="tx1">
                  <a:lumMod val="75000"/>
                  <a:lumOff val="25000"/>
                </a:schemeClr>
              </a:solidFill>
              <a:latin typeface="+mn-lt"/>
            </a:endParaRPr>
          </a:p>
        </p:txBody>
      </p:sp>
      <p:sp>
        <p:nvSpPr>
          <p:cNvPr id="24" name="テキスト ボックス 23">
            <a:extLst>
              <a:ext uri="{FF2B5EF4-FFF2-40B4-BE49-F238E27FC236}">
                <a16:creationId xmlns:a16="http://schemas.microsoft.com/office/drawing/2014/main" id="{A3CB7A02-9267-D6FA-D3B9-6B749874E40A}"/>
              </a:ext>
            </a:extLst>
          </p:cNvPr>
          <p:cNvSpPr txBox="1"/>
          <p:nvPr/>
        </p:nvSpPr>
        <p:spPr>
          <a:xfrm>
            <a:off x="7834839" y="3017905"/>
            <a:ext cx="494046" cy="215444"/>
          </a:xfrm>
          <a:prstGeom prst="rect">
            <a:avLst/>
          </a:prstGeom>
          <a:noFill/>
        </p:spPr>
        <p:txBody>
          <a:bodyPr wrap="none" rtlCol="0">
            <a:spAutoFit/>
          </a:bodyPr>
          <a:lstStyle/>
          <a:p>
            <a:r>
              <a:rPr kumimoji="1" lang="en-US" altLang="ja-JP" sz="800" dirty="0">
                <a:solidFill>
                  <a:schemeClr val="tx1">
                    <a:lumMod val="75000"/>
                    <a:lumOff val="25000"/>
                  </a:schemeClr>
                </a:solidFill>
                <a:latin typeface="+mn-lt"/>
              </a:rPr>
              <a:t>-Yellow</a:t>
            </a:r>
            <a:endParaRPr kumimoji="1" lang="ja-JP" altLang="en-US" sz="800" dirty="0">
              <a:solidFill>
                <a:schemeClr val="tx1">
                  <a:lumMod val="75000"/>
                  <a:lumOff val="25000"/>
                </a:schemeClr>
              </a:solidFill>
              <a:latin typeface="+mn-lt"/>
            </a:endParaRPr>
          </a:p>
        </p:txBody>
      </p:sp>
      <p:sp>
        <p:nvSpPr>
          <p:cNvPr id="25" name="テキスト ボックス 24">
            <a:extLst>
              <a:ext uri="{FF2B5EF4-FFF2-40B4-BE49-F238E27FC236}">
                <a16:creationId xmlns:a16="http://schemas.microsoft.com/office/drawing/2014/main" id="{08AA4020-4866-9401-FBC9-F2C657C91A2D}"/>
              </a:ext>
            </a:extLst>
          </p:cNvPr>
          <p:cNvSpPr txBox="1"/>
          <p:nvPr/>
        </p:nvSpPr>
        <p:spPr>
          <a:xfrm>
            <a:off x="10178273" y="3017905"/>
            <a:ext cx="473206" cy="215444"/>
          </a:xfrm>
          <a:prstGeom prst="rect">
            <a:avLst/>
          </a:prstGeom>
          <a:noFill/>
        </p:spPr>
        <p:txBody>
          <a:bodyPr wrap="none" rtlCol="0">
            <a:spAutoFit/>
          </a:bodyPr>
          <a:lstStyle/>
          <a:p>
            <a:r>
              <a:rPr kumimoji="1" lang="en-US" altLang="ja-JP" sz="800" dirty="0">
                <a:solidFill>
                  <a:schemeClr val="tx1">
                    <a:lumMod val="75000"/>
                    <a:lumOff val="25000"/>
                  </a:schemeClr>
                </a:solidFill>
                <a:latin typeface="+mn-lt"/>
              </a:rPr>
              <a:t>-Green</a:t>
            </a:r>
            <a:endParaRPr kumimoji="1" lang="ja-JP" altLang="en-US" sz="800" dirty="0">
              <a:solidFill>
                <a:schemeClr val="tx1">
                  <a:lumMod val="75000"/>
                  <a:lumOff val="25000"/>
                </a:schemeClr>
              </a:solidFill>
              <a:latin typeface="+mn-lt"/>
            </a:endParaRPr>
          </a:p>
        </p:txBody>
      </p:sp>
      <p:sp>
        <p:nvSpPr>
          <p:cNvPr id="13" name="タイトル 3">
            <a:extLst>
              <a:ext uri="{FF2B5EF4-FFF2-40B4-BE49-F238E27FC236}">
                <a16:creationId xmlns:a16="http://schemas.microsoft.com/office/drawing/2014/main" id="{35C8BC8C-82FA-0564-7FCA-E6A3BE78F5D9}"/>
              </a:ext>
            </a:extLst>
          </p:cNvPr>
          <p:cNvSpPr txBox="1">
            <a:spLocks/>
          </p:cNvSpPr>
          <p:nvPr/>
        </p:nvSpPr>
        <p:spPr bwMode="auto">
          <a:xfrm>
            <a:off x="8940800" y="6540500"/>
            <a:ext cx="28844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r" eaLnBrk="1" hangingPunct="1">
              <a:defRPr/>
            </a:pPr>
            <a:r>
              <a:rPr lang="en-US" altLang="ja-JP" sz="900" b="1" dirty="0">
                <a:solidFill>
                  <a:schemeClr val="bg1"/>
                </a:solidFill>
                <a:latin typeface="Calibri" pitchFamily="34" charset="0"/>
              </a:rPr>
              <a:t>Technical Information</a:t>
            </a:r>
            <a:endParaRPr lang="ja-JP" altLang="en-US" sz="900" dirty="0">
              <a:solidFill>
                <a:schemeClr val="bg1"/>
              </a:solidFill>
              <a:latin typeface="Calibri" pitchFamily="34" charset="0"/>
            </a:endParaRPr>
          </a:p>
        </p:txBody>
      </p:sp>
    </p:spTree>
    <p:extLst>
      <p:ext uri="{BB962C8B-B14F-4D97-AF65-F5344CB8AC3E}">
        <p14:creationId xmlns:p14="http://schemas.microsoft.com/office/powerpoint/2010/main" val="3530256159"/>
      </p:ext>
    </p:extLst>
  </p:cSld>
  <p:clrMapOvr>
    <a:masterClrMapping/>
  </p:clrMapOvr>
</p:sld>
</file>

<file path=ppt/theme/theme1.xml><?xml version="1.0" encoding="utf-8"?>
<a:theme xmlns:a="http://schemas.openxmlformats.org/drawingml/2006/main" name="inside_blue_16_9_2">
  <a:themeElements>
    <a:clrScheme name="inside_blue_16_9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ide_blue_16_9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_blue_16_9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_blue_16_9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_blue_16_9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_blue_16_9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_blue_16_9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_blue_16_9_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_blue_16_9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_blue_16_9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_blue_16_9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_blue_16_9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_blue_16_9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04514487A8A64BAC537D952B462B79" ma:contentTypeVersion="12" ma:contentTypeDescription="Create a new document." ma:contentTypeScope="" ma:versionID="47a354e08d8014cc4c858c15270ed8dc">
  <xsd:schema xmlns:xsd="http://www.w3.org/2001/XMLSchema" xmlns:xs="http://www.w3.org/2001/XMLSchema" xmlns:p="http://schemas.microsoft.com/office/2006/metadata/properties" xmlns:ns2="4c1496fd-d45b-4a7c-aecc-9b0342a39a54" xmlns:ns3="2808c44b-08db-4407-ae84-a6cf473ffac9" targetNamespace="http://schemas.microsoft.com/office/2006/metadata/properties" ma:root="true" ma:fieldsID="9ad2aae7faedfffca27f867e30027251" ns2:_="" ns3:_="">
    <xsd:import namespace="4c1496fd-d45b-4a7c-aecc-9b0342a39a54"/>
    <xsd:import namespace="2808c44b-08db-4407-ae84-a6cf473ffac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496fd-d45b-4a7c-aecc-9b0342a39a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08c44b-08db-4407-ae84-a6cf473ffac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C07DEF-31A5-4011-A4E7-E735C59E2E11}">
  <ds:schemaRefs>
    <ds:schemaRef ds:uri="http://schemas.microsoft.com/sharepoint/v3/contenttype/forms"/>
  </ds:schemaRefs>
</ds:datastoreItem>
</file>

<file path=customXml/itemProps2.xml><?xml version="1.0" encoding="utf-8"?>
<ds:datastoreItem xmlns:ds="http://schemas.openxmlformats.org/officeDocument/2006/customXml" ds:itemID="{86E57A46-8F11-44B2-BD06-75EF47AA3B9B}">
  <ds:schemaRefs>
    <ds:schemaRef ds:uri="http://schemas.microsoft.com/office/2006/metadata/properties"/>
    <ds:schemaRef ds:uri="2808c44b-08db-4407-ae84-a6cf473ffac9"/>
    <ds:schemaRef ds:uri="http://schemas.microsoft.com/office/2006/documentManagement/types"/>
    <ds:schemaRef ds:uri="http://purl.org/dc/terms/"/>
    <ds:schemaRef ds:uri="http://schemas.openxmlformats.org/package/2006/metadata/core-properties"/>
    <ds:schemaRef ds:uri="http://purl.org/dc/dcmitype/"/>
    <ds:schemaRef ds:uri="4c1496fd-d45b-4a7c-aecc-9b0342a39a54"/>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4DAD156-63C4-456A-A39C-79254DECB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496fd-d45b-4a7c-aecc-9b0342a39a54"/>
    <ds:schemaRef ds:uri="2808c44b-08db-4407-ae84-a6cf473ffa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1290</Words>
  <Application>Microsoft Office PowerPoint</Application>
  <PresentationFormat>Custom</PresentationFormat>
  <Paragraphs>126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Meiryo UI</vt:lpstr>
      <vt:lpstr>ＭＳ 明朝</vt:lpstr>
      <vt:lpstr>Arial</vt:lpstr>
      <vt:lpstr>Calibri</vt:lpstr>
      <vt:lpstr>Century Gothic</vt:lpstr>
      <vt:lpstr>Times New Roman</vt:lpstr>
      <vt:lpstr>inside_blue_16_9_2</vt:lpstr>
      <vt:lpstr>PowerPoint Presentation</vt:lpstr>
      <vt:lpstr>PowerPoint Presentation</vt:lpstr>
      <vt:lpstr>1．Collaboration Background</vt:lpstr>
      <vt:lpstr>PowerPoint Presentation</vt:lpstr>
      <vt:lpstr>2．Designs and Accessories</vt:lpstr>
      <vt:lpstr>PowerPoint Presentation</vt:lpstr>
      <vt:lpstr>PowerPoint Presentation</vt:lpstr>
      <vt:lpstr>3．Technology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MORISHITA_Hiromitsu_morishita.hiromitsu@jp.panasonic.com</dc:creator>
  <cp:lastModifiedBy>Stefanek, Rene</cp:lastModifiedBy>
  <cp:revision>1843</cp:revision>
  <cp:lastPrinted>2018-04-20T09:28:09Z</cp:lastPrinted>
  <dcterms:created xsi:type="dcterms:W3CDTF">2013-03-18T13:14:49Z</dcterms:created>
  <dcterms:modified xsi:type="dcterms:W3CDTF">2024-05-13T11:40:41Z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2131467</vt:lpwstr>
  </property>
  <property fmtid="{D5CDD505-2E9C-101B-9397-08002B2CF9AE}" pid="3" name="NXPowerLiteSettings">
    <vt:lpwstr>B74006B004C800</vt:lpwstr>
  </property>
  <property fmtid="{D5CDD505-2E9C-101B-9397-08002B2CF9AE}" pid="4" name="NXPowerLiteVersion">
    <vt:lpwstr>D5.1.5</vt:lpwstr>
  </property>
  <property fmtid="{D5CDD505-2E9C-101B-9397-08002B2CF9AE}" pid="5" name="NXTAG2">
    <vt:lpwstr>000800bc2e0000000000010251500207b74006b004c800</vt:lpwstr>
  </property>
  <property fmtid="{D5CDD505-2E9C-101B-9397-08002B2CF9AE}" pid="6" name="ContentTypeId">
    <vt:lpwstr>0x010100A404514487A8A64BAC537D952B462B79</vt:lpwstr>
  </property>
</Properties>
</file>